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9"/>
  </p:notesMasterIdLst>
  <p:sldIdLst>
    <p:sldId id="256" r:id="rId2"/>
    <p:sldId id="258" r:id="rId3"/>
    <p:sldId id="262" r:id="rId4"/>
    <p:sldId id="263" r:id="rId5"/>
    <p:sldId id="259" r:id="rId6"/>
    <p:sldId id="257" r:id="rId7"/>
    <p:sldId id="260" r:id="rId8"/>
    <p:sldId id="261"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p:cViewPr>
        <p:scale>
          <a:sx n="59" d="100"/>
          <a:sy n="59" d="100"/>
        </p:scale>
        <p:origin x="-594" y="-3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6F54F8-973E-4730-91B4-604A41622556}" type="datetimeFigureOut">
              <a:rPr lang="en-US" smtClean="0"/>
              <a:pPr/>
              <a:t>2012/06/11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242448-EBB1-4844-9918-DE07874C3AE5}" type="slidenum">
              <a:rPr lang="en-US" smtClean="0"/>
              <a:pPr/>
              <a:t>‹#›</a:t>
            </a:fld>
            <a:endParaRPr lang="en-US"/>
          </a:p>
        </p:txBody>
      </p:sp>
    </p:spTree>
    <p:extLst>
      <p:ext uri="{BB962C8B-B14F-4D97-AF65-F5344CB8AC3E}">
        <p14:creationId xmlns:p14="http://schemas.microsoft.com/office/powerpoint/2010/main" val="20196864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242448-EBB1-4844-9918-DE07874C3AE5}" type="slidenum">
              <a:rPr lang="en-US" smtClean="0"/>
              <a:pPr/>
              <a:t>1</a:t>
            </a:fld>
            <a:endParaRPr lang="en-US"/>
          </a:p>
        </p:txBody>
      </p:sp>
    </p:spTree>
    <p:extLst>
      <p:ext uri="{BB962C8B-B14F-4D97-AF65-F5344CB8AC3E}">
        <p14:creationId xmlns:p14="http://schemas.microsoft.com/office/powerpoint/2010/main" val="17341235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58594FC-C287-47A7-9477-66D482EA72DE}" type="datetimeFigureOut">
              <a:rPr lang="en-US" smtClean="0"/>
              <a:pPr/>
              <a:t>2012/06/11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35A153D-5EAD-4C18-8D9E-41E4CA8D685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8594FC-C287-47A7-9477-66D482EA72DE}" type="datetimeFigureOut">
              <a:rPr lang="en-US" smtClean="0"/>
              <a:pPr/>
              <a:t>2012/06/11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A153D-5EAD-4C18-8D9E-41E4CA8D685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8594FC-C287-47A7-9477-66D482EA72DE}" type="datetimeFigureOut">
              <a:rPr lang="en-US" smtClean="0"/>
              <a:pPr/>
              <a:t>2012/06/11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A153D-5EAD-4C18-8D9E-41E4CA8D685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8594FC-C287-47A7-9477-66D482EA72DE}" type="datetimeFigureOut">
              <a:rPr lang="en-US" smtClean="0"/>
              <a:pPr/>
              <a:t>2012/06/11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A153D-5EAD-4C18-8D9E-41E4CA8D685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58594FC-C287-47A7-9477-66D482EA72DE}" type="datetimeFigureOut">
              <a:rPr lang="en-US" smtClean="0"/>
              <a:pPr/>
              <a:t>2012/06/11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A153D-5EAD-4C18-8D9E-41E4CA8D685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58594FC-C287-47A7-9477-66D482EA72DE}" type="datetimeFigureOut">
              <a:rPr lang="en-US" smtClean="0"/>
              <a:pPr/>
              <a:t>2012/06/11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5A153D-5EAD-4C18-8D9E-41E4CA8D685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58594FC-C287-47A7-9477-66D482EA72DE}" type="datetimeFigureOut">
              <a:rPr lang="en-US" smtClean="0"/>
              <a:pPr/>
              <a:t>2012/06/11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5A153D-5EAD-4C18-8D9E-41E4CA8D685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58594FC-C287-47A7-9477-66D482EA72DE}" type="datetimeFigureOut">
              <a:rPr lang="en-US" smtClean="0"/>
              <a:pPr/>
              <a:t>2012/06/11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5A153D-5EAD-4C18-8D9E-41E4CA8D685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8594FC-C287-47A7-9477-66D482EA72DE}" type="datetimeFigureOut">
              <a:rPr lang="en-US" smtClean="0"/>
              <a:pPr/>
              <a:t>2012/06/11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5A153D-5EAD-4C18-8D9E-41E4CA8D685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58594FC-C287-47A7-9477-66D482EA72DE}" type="datetimeFigureOut">
              <a:rPr lang="en-US" smtClean="0"/>
              <a:pPr/>
              <a:t>2012/06/11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5A153D-5EAD-4C18-8D9E-41E4CA8D685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58594FC-C287-47A7-9477-66D482EA72DE}" type="datetimeFigureOut">
              <a:rPr lang="en-US" smtClean="0"/>
              <a:pPr/>
              <a:t>2012/06/11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35A153D-5EAD-4C18-8D9E-41E4CA8D685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58594FC-C287-47A7-9477-66D482EA72DE}" type="datetimeFigureOut">
              <a:rPr lang="en-US" smtClean="0"/>
              <a:pPr/>
              <a:t>2012/06/11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35A153D-5EAD-4C18-8D9E-41E4CA8D685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0782"/>
            <a:ext cx="8229600" cy="4170218"/>
          </a:xfrm>
        </p:spPr>
        <p:txBody>
          <a:bodyPr>
            <a:normAutofit/>
          </a:bodyPr>
          <a:lstStyle/>
          <a:p>
            <a:r>
              <a:rPr lang="fa-IR" dirty="0">
                <a:cs typeface="2  Nazanin" pitchFamily="2" charset="-78"/>
              </a:rPr>
              <a:t/>
            </a:r>
            <a:br>
              <a:rPr lang="fa-IR" dirty="0">
                <a:cs typeface="2  Nazanin" pitchFamily="2" charset="-78"/>
              </a:rPr>
            </a:br>
            <a:r>
              <a:rPr lang="fa-IR" sz="8900" dirty="0" smtClean="0">
                <a:cs typeface="2  Nazanin" pitchFamily="2" charset="-78"/>
              </a:rPr>
              <a:t>حمل و نقل دریایی</a:t>
            </a:r>
            <a:r>
              <a:rPr lang="fa-IR" sz="6000" dirty="0" smtClean="0">
                <a:cs typeface="2  Nazanin" pitchFamily="2" charset="-78"/>
              </a:rPr>
              <a:t/>
            </a:r>
            <a:br>
              <a:rPr lang="fa-IR" sz="6000" dirty="0" smtClean="0">
                <a:cs typeface="2  Nazanin" pitchFamily="2" charset="-78"/>
              </a:rPr>
            </a:br>
            <a:r>
              <a:rPr lang="fa-IR" sz="6000" dirty="0" smtClean="0">
                <a:cs typeface="2  Nazanin" pitchFamily="2" charset="-78"/>
              </a:rPr>
              <a:t/>
            </a:r>
            <a:br>
              <a:rPr lang="fa-IR" sz="6000" dirty="0" smtClean="0">
                <a:cs typeface="2  Nazanin" pitchFamily="2" charset="-78"/>
              </a:rPr>
            </a:br>
            <a:r>
              <a:rPr lang="fa-IR" sz="5300" dirty="0" smtClean="0">
                <a:cs typeface="2  Nazanin" pitchFamily="2" charset="-78"/>
              </a:rPr>
              <a:t>موضوع تحقیق: اجاره کشتی بصورت لخت</a:t>
            </a:r>
            <a:endParaRPr lang="en-US" sz="5300" dirty="0">
              <a:cs typeface="2  Nazanin" pitchFamily="2" charset="-78"/>
            </a:endParaRPr>
          </a:p>
        </p:txBody>
      </p:sp>
      <p:sp>
        <p:nvSpPr>
          <p:cNvPr id="3" name="Subtitle 2"/>
          <p:cNvSpPr>
            <a:spLocks noGrp="1"/>
          </p:cNvSpPr>
          <p:nvPr>
            <p:ph type="subTitle" idx="1"/>
          </p:nvPr>
        </p:nvSpPr>
        <p:spPr>
          <a:xfrm>
            <a:off x="1143000" y="4953000"/>
            <a:ext cx="6477000" cy="1371600"/>
          </a:xfrm>
        </p:spPr>
        <p:txBody>
          <a:bodyPr/>
          <a:lstStyle/>
          <a:p>
            <a:r>
              <a:rPr lang="fa-IR" sz="5400" b="1" dirty="0" smtClean="0">
                <a:cs typeface="2  Nazanin" pitchFamily="2" charset="-78"/>
              </a:rPr>
              <a:t>استاد:</a:t>
            </a:r>
            <a:r>
              <a:rPr lang="fa-IR" sz="5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cs typeface="2  Nazanin" pitchFamily="2" charset="-78"/>
              </a:rPr>
              <a:t>دکتر فیضی چکاپ</a:t>
            </a:r>
          </a:p>
          <a:p>
            <a:endParaRPr lang="en-US" dirty="0">
              <a:cs typeface="2  Nazanin" pitchFamily="2" charset="-78"/>
            </a:endParaRPr>
          </a:p>
        </p:txBody>
      </p:sp>
    </p:spTree>
    <p:extLst>
      <p:ext uri="{BB962C8B-B14F-4D97-AF65-F5344CB8AC3E}">
        <p14:creationId xmlns:p14="http://schemas.microsoft.com/office/powerpoint/2010/main" val="1520808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1000" fill="hold"/>
                                        <p:tgtEl>
                                          <p:spTgt spid="2"/>
                                        </p:tgtEl>
                                        <p:attrNameLst>
                                          <p:attrName>ppt_w</p:attrName>
                                        </p:attrNameLst>
                                      </p:cBhvr>
                                      <p:tavLst>
                                        <p:tav tm="0">
                                          <p:val>
                                            <p:fltVal val="0"/>
                                          </p:val>
                                        </p:tav>
                                        <p:tav tm="100000">
                                          <p:val>
                                            <p:strVal val="#ppt_w"/>
                                          </p:val>
                                        </p:tav>
                                      </p:tavLst>
                                    </p:anim>
                                    <p:anim calcmode="lin" valueType="num">
                                      <p:cBhvr>
                                        <p:cTn id="13" dur="1000" fill="hold"/>
                                        <p:tgtEl>
                                          <p:spTgt spid="2"/>
                                        </p:tgtEl>
                                        <p:attrNameLst>
                                          <p:attrName>ppt_h</p:attrName>
                                        </p:attrNameLst>
                                      </p:cBhvr>
                                      <p:tavLst>
                                        <p:tav tm="0">
                                          <p:val>
                                            <p:fltVal val="0"/>
                                          </p:val>
                                        </p:tav>
                                        <p:tav tm="100000">
                                          <p:val>
                                            <p:strVal val="#ppt_h"/>
                                          </p:val>
                                        </p:tav>
                                      </p:tavLst>
                                    </p:anim>
                                    <p:anim calcmode="lin" valueType="num">
                                      <p:cBhvr>
                                        <p:cTn id="14" dur="1000" fill="hold"/>
                                        <p:tgtEl>
                                          <p:spTgt spid="2"/>
                                        </p:tgtEl>
                                        <p:attrNameLst>
                                          <p:attrName>style.rotation</p:attrName>
                                        </p:attrNameLst>
                                      </p:cBhvr>
                                      <p:tavLst>
                                        <p:tav tm="0">
                                          <p:val>
                                            <p:fltVal val="90"/>
                                          </p:val>
                                        </p:tav>
                                        <p:tav tm="100000">
                                          <p:val>
                                            <p:fltVal val="0"/>
                                          </p:val>
                                        </p:tav>
                                      </p:tavLst>
                                    </p:anim>
                                    <p:animEffect transition="in" filter="fade">
                                      <p:cBhvr>
                                        <p:cTn id="15"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هزینه ها:</a:t>
            </a:r>
            <a:endParaRPr lang="en-US" dirty="0"/>
          </a:p>
        </p:txBody>
      </p:sp>
      <p:sp>
        <p:nvSpPr>
          <p:cNvPr id="3" name="Content Placeholder 2"/>
          <p:cNvSpPr>
            <a:spLocks noGrp="1"/>
          </p:cNvSpPr>
          <p:nvPr>
            <p:ph idx="1"/>
          </p:nvPr>
        </p:nvSpPr>
        <p:spPr>
          <a:xfrm>
            <a:off x="381000" y="2514600"/>
            <a:ext cx="8229600" cy="3779520"/>
          </a:xfrm>
        </p:spPr>
        <p:txBody>
          <a:bodyPr>
            <a:normAutofit/>
          </a:bodyPr>
          <a:lstStyle/>
          <a:p>
            <a:pPr marL="0" indent="0" algn="r">
              <a:buNone/>
            </a:pPr>
            <a:endParaRPr lang="fa-IR" sz="4800" dirty="0" smtClean="0"/>
          </a:p>
          <a:p>
            <a:pPr marL="0" indent="0" algn="r">
              <a:buNone/>
            </a:pPr>
            <a:r>
              <a:rPr lang="fa-IR" sz="4800" dirty="0" smtClean="0"/>
              <a:t>کلیه ی هزینه ها به عهده چارترر میباشد</a:t>
            </a:r>
            <a:endParaRPr lang="en-US" sz="4800" dirty="0"/>
          </a:p>
        </p:txBody>
      </p:sp>
    </p:spTree>
    <p:extLst>
      <p:ext uri="{BB962C8B-B14F-4D97-AF65-F5344CB8AC3E}">
        <p14:creationId xmlns:p14="http://schemas.microsoft.com/office/powerpoint/2010/main" val="21001890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نگهداری و تعمیرات کشتی:</a:t>
            </a:r>
            <a:endParaRPr lang="en-US" dirty="0"/>
          </a:p>
        </p:txBody>
      </p:sp>
      <p:sp>
        <p:nvSpPr>
          <p:cNvPr id="3" name="Content Placeholder 2"/>
          <p:cNvSpPr>
            <a:spLocks noGrp="1"/>
          </p:cNvSpPr>
          <p:nvPr>
            <p:ph idx="1"/>
          </p:nvPr>
        </p:nvSpPr>
        <p:spPr/>
        <p:txBody>
          <a:bodyPr>
            <a:normAutofit/>
          </a:bodyPr>
          <a:lstStyle/>
          <a:p>
            <a:pPr marL="0" indent="0" algn="r">
              <a:buNone/>
            </a:pPr>
            <a:r>
              <a:rPr lang="fa-IR" sz="3600" dirty="0" smtClean="0"/>
              <a:t>از تاریخ لازم الاجرا شدن قرارداد </a:t>
            </a:r>
            <a:r>
              <a:rPr lang="fa-IR" sz="3600" dirty="0"/>
              <a:t>،</a:t>
            </a:r>
            <a:r>
              <a:rPr lang="fa-IR" sz="3600" dirty="0" smtClean="0"/>
              <a:t>نگهداری و تعمیر کشتی به عهده مستاجر است که شامل چک آپ های دوره ای ،تمیز کردن و ... میباشد که باید با رعایت استانداردهای بین المللی و یا داخلی باشد.</a:t>
            </a:r>
          </a:p>
          <a:p>
            <a:pPr marL="0" indent="0" algn="r">
              <a:buNone/>
            </a:pPr>
            <a:r>
              <a:rPr lang="fa-IR" sz="3600" dirty="0" smtClean="0"/>
              <a:t>استفاده از اقلام و تجهیزات در انبار کشتی:مطابق مقرره بین مالک و مستاجر خواهد بود ولی معمولا بدون پرداخت مبلغ اضافی استفاده میشود.</a:t>
            </a:r>
            <a:endParaRPr lang="en-US" sz="3600" dirty="0"/>
          </a:p>
        </p:txBody>
      </p:sp>
    </p:spTree>
    <p:extLst>
      <p:ext uri="{BB962C8B-B14F-4D97-AF65-F5344CB8AC3E}">
        <p14:creationId xmlns:p14="http://schemas.microsoft.com/office/powerpoint/2010/main" val="16438151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sz="4800" dirty="0" smtClean="0"/>
              <a:t>تعویض ونصب تجهیزات و باز کردن لوازم از طرف چارترر</a:t>
            </a:r>
            <a:endParaRPr lang="en-US" sz="4800" dirty="0"/>
          </a:p>
        </p:txBody>
      </p:sp>
      <p:sp>
        <p:nvSpPr>
          <p:cNvPr id="3" name="Content Placeholder 2"/>
          <p:cNvSpPr>
            <a:spLocks noGrp="1"/>
          </p:cNvSpPr>
          <p:nvPr>
            <p:ph idx="1"/>
          </p:nvPr>
        </p:nvSpPr>
        <p:spPr>
          <a:xfrm>
            <a:off x="533400" y="1905000"/>
            <a:ext cx="8229600" cy="4770120"/>
          </a:xfrm>
        </p:spPr>
        <p:txBody>
          <a:bodyPr>
            <a:normAutofit/>
          </a:bodyPr>
          <a:lstStyle/>
          <a:p>
            <a:pPr marL="0" indent="0" algn="r">
              <a:buNone/>
            </a:pPr>
            <a:r>
              <a:rPr lang="fa-IR" sz="2400" dirty="0" smtClean="0"/>
              <a:t>تغییرات:</a:t>
            </a:r>
          </a:p>
          <a:p>
            <a:pPr marL="0" indent="0" algn="r">
              <a:buNone/>
            </a:pPr>
            <a:r>
              <a:rPr lang="fa-IR" sz="2400" dirty="0"/>
              <a:t>1</a:t>
            </a:r>
            <a:r>
              <a:rPr lang="fa-IR" sz="2400" dirty="0" smtClean="0"/>
              <a:t>-چارترر حق ندارد بدون رضایت کتبی قبلی مالک ،هیچگونه تغییر اساسی ساختاری روی کشتی انجام دهد</a:t>
            </a:r>
          </a:p>
          <a:p>
            <a:pPr marL="0" indent="0" algn="r">
              <a:buNone/>
            </a:pPr>
            <a:r>
              <a:rPr lang="fa-IR" sz="2400" dirty="0" smtClean="0"/>
              <a:t>تغییر ساختاری:تغییرات با هزینه بالا وهر نوع تغییر فولادی در کشتی</a:t>
            </a:r>
          </a:p>
          <a:p>
            <a:pPr marL="0" indent="0" algn="r">
              <a:buNone/>
            </a:pPr>
            <a:r>
              <a:rPr lang="fa-IR" sz="2400" dirty="0" smtClean="0"/>
              <a:t>2-ترمیم و بازیابی:چارترر در طول چارتر حق دارد تغییراتی در کشتی انجام دهد در انتهای قرارداد باید کشتی را به حالت اول درآورد.</a:t>
            </a:r>
          </a:p>
          <a:p>
            <a:pPr marL="0" indent="0" algn="r">
              <a:buNone/>
            </a:pPr>
            <a:r>
              <a:rPr lang="fa-IR" sz="2400" dirty="0" smtClean="0"/>
              <a:t>3-تعویض قطعات:در صورت خراب یا نامطلوب شدن قطعات در طول چارتر چارترر با هزینه خود آنها را تعویض میکند و این قطعات به مالکیت مالک در می آید</a:t>
            </a:r>
          </a:p>
          <a:p>
            <a:pPr marL="0" indent="0" algn="r">
              <a:buNone/>
            </a:pPr>
            <a:r>
              <a:rPr lang="fa-IR" sz="2400" dirty="0" smtClean="0"/>
              <a:t>4:اگر مطابق قوانین داخلی یا کنوانسیون های بین المللی تغییراتی در کشتی لازم آید به عهده چارترر خواهد بود</a:t>
            </a:r>
            <a:endParaRPr lang="en-US" sz="2400" dirty="0"/>
          </a:p>
        </p:txBody>
      </p:sp>
    </p:spTree>
    <p:extLst>
      <p:ext uri="{BB962C8B-B14F-4D97-AF65-F5344CB8AC3E}">
        <p14:creationId xmlns:p14="http://schemas.microsoft.com/office/powerpoint/2010/main" val="26130835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مالکیت تغییرات:</a:t>
            </a:r>
            <a:endParaRPr lang="en-US" dirty="0"/>
          </a:p>
        </p:txBody>
      </p:sp>
      <p:sp>
        <p:nvSpPr>
          <p:cNvPr id="3" name="Content Placeholder 2"/>
          <p:cNvSpPr>
            <a:spLocks noGrp="1"/>
          </p:cNvSpPr>
          <p:nvPr>
            <p:ph idx="1"/>
          </p:nvPr>
        </p:nvSpPr>
        <p:spPr/>
        <p:txBody>
          <a:bodyPr>
            <a:normAutofit/>
          </a:bodyPr>
          <a:lstStyle/>
          <a:p>
            <a:pPr marL="0" indent="0" algn="r">
              <a:buNone/>
            </a:pPr>
            <a:r>
              <a:rPr lang="fa-IR" sz="4000" dirty="0" smtClean="0"/>
              <a:t>1-تغییرات متصل و جدانشدنی:تحت هر شرایطی به مالکیت مالک در میاید</a:t>
            </a:r>
          </a:p>
          <a:p>
            <a:pPr marL="0" indent="0" algn="r">
              <a:buNone/>
            </a:pPr>
            <a:r>
              <a:rPr lang="fa-IR" sz="4000" dirty="0" smtClean="0"/>
              <a:t>2-تغییرات منفصل و جدانشدنی:اگر این تغییرات بنا به قوانین و مقررات داخلی یا بین المللی حاکم الزامی نباشد به مالکیت مستاجر در می آید و گرنه به مالکیت مالک درمی‌آید.</a:t>
            </a:r>
            <a:endParaRPr lang="en-US" sz="4000" dirty="0"/>
          </a:p>
        </p:txBody>
      </p:sp>
    </p:spTree>
    <p:extLst>
      <p:ext uri="{BB962C8B-B14F-4D97-AF65-F5344CB8AC3E}">
        <p14:creationId xmlns:p14="http://schemas.microsoft.com/office/powerpoint/2010/main" val="322503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رهن و دیگر حقوق محدود کننده:</a:t>
            </a:r>
            <a:endParaRPr lang="en-US" dirty="0"/>
          </a:p>
        </p:txBody>
      </p:sp>
      <p:sp>
        <p:nvSpPr>
          <p:cNvPr id="3" name="Content Placeholder 2"/>
          <p:cNvSpPr>
            <a:spLocks noGrp="1"/>
          </p:cNvSpPr>
          <p:nvPr>
            <p:ph idx="1"/>
          </p:nvPr>
        </p:nvSpPr>
        <p:spPr/>
        <p:txBody>
          <a:bodyPr>
            <a:normAutofit/>
          </a:bodyPr>
          <a:lstStyle/>
          <a:p>
            <a:pPr marL="0" indent="0" algn="r">
              <a:buNone/>
            </a:pPr>
            <a:r>
              <a:rPr lang="fa-IR" sz="4000" dirty="0" smtClean="0"/>
              <a:t>چارترر حق ندارد کشتی یا قطعات آنرا به رهن داده یا حق محدود کننده دیگری روی کشتی ایجاد کند</a:t>
            </a:r>
          </a:p>
          <a:p>
            <a:pPr marL="0" indent="0" algn="r">
              <a:buNone/>
            </a:pPr>
            <a:r>
              <a:rPr lang="fa-IR" sz="4000" dirty="0" smtClean="0"/>
              <a:t>اگر کشتی تحت هر عنوانی که به مالک مربوط نباشد، توقیف شودچارترر باید در مهلت مقتضی نسبت به رفع توقیف اقدام کند</a:t>
            </a:r>
            <a:endParaRPr lang="en-US" sz="4000" dirty="0"/>
          </a:p>
        </p:txBody>
      </p:sp>
    </p:spTree>
    <p:extLst>
      <p:ext uri="{BB962C8B-B14F-4D97-AF65-F5344CB8AC3E}">
        <p14:creationId xmlns:p14="http://schemas.microsoft.com/office/powerpoint/2010/main" val="10000611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خطر تلف یا گم شدن:</a:t>
            </a:r>
            <a:endParaRPr lang="en-US" dirty="0"/>
          </a:p>
        </p:txBody>
      </p:sp>
      <p:sp>
        <p:nvSpPr>
          <p:cNvPr id="3" name="Content Placeholder 2"/>
          <p:cNvSpPr>
            <a:spLocks noGrp="1"/>
          </p:cNvSpPr>
          <p:nvPr>
            <p:ph idx="1"/>
          </p:nvPr>
        </p:nvSpPr>
        <p:spPr>
          <a:xfrm>
            <a:off x="533400" y="3200400"/>
            <a:ext cx="8229600" cy="3048000"/>
          </a:xfrm>
        </p:spPr>
        <p:txBody>
          <a:bodyPr>
            <a:normAutofit/>
          </a:bodyPr>
          <a:lstStyle/>
          <a:p>
            <a:pPr marL="0" indent="0" algn="r">
              <a:buNone/>
            </a:pPr>
            <a:r>
              <a:rPr lang="fa-IR" sz="4000" dirty="0" smtClean="0"/>
              <a:t>اگر کشتی یا قطعات آن تلف یا مفقود شود به عهده چارترر خواهد بود</a:t>
            </a:r>
          </a:p>
          <a:p>
            <a:pPr marL="0" indent="0" algn="r">
              <a:buNone/>
            </a:pPr>
            <a:r>
              <a:rPr lang="fa-IR" sz="4000" dirty="0" smtClean="0"/>
              <a:t>برای این مورد معمولا بیمه ای پیش بینی میشود</a:t>
            </a:r>
            <a:endParaRPr lang="en-US" sz="4000" dirty="0"/>
          </a:p>
        </p:txBody>
      </p:sp>
    </p:spTree>
    <p:extLst>
      <p:ext uri="{BB962C8B-B14F-4D97-AF65-F5344CB8AC3E}">
        <p14:creationId xmlns:p14="http://schemas.microsoft.com/office/powerpoint/2010/main" val="8415350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بیمه کشتی:</a:t>
            </a:r>
            <a:endParaRPr lang="en-US" dirty="0"/>
          </a:p>
        </p:txBody>
      </p:sp>
      <p:sp>
        <p:nvSpPr>
          <p:cNvPr id="3" name="Content Placeholder 2"/>
          <p:cNvSpPr>
            <a:spLocks noGrp="1"/>
          </p:cNvSpPr>
          <p:nvPr>
            <p:ph idx="1"/>
          </p:nvPr>
        </p:nvSpPr>
        <p:spPr>
          <a:xfrm>
            <a:off x="457200" y="2057400"/>
            <a:ext cx="8229600" cy="4389120"/>
          </a:xfrm>
        </p:spPr>
        <p:txBody>
          <a:bodyPr>
            <a:noAutofit/>
          </a:bodyPr>
          <a:lstStyle/>
          <a:p>
            <a:pPr marL="0" indent="0" algn="r">
              <a:buNone/>
            </a:pPr>
            <a:endParaRPr lang="fa-IR" sz="4000" dirty="0"/>
          </a:p>
          <a:p>
            <a:pPr marL="0" indent="0" algn="r">
              <a:buNone/>
            </a:pPr>
            <a:r>
              <a:rPr lang="fa-IR" sz="4000" dirty="0" smtClean="0"/>
              <a:t>چارترر موظف است با هزینه خود بیمه کاملی را برای کشتی خریداری کند</a:t>
            </a:r>
          </a:p>
          <a:p>
            <a:pPr marL="0" indent="0" algn="r">
              <a:buNone/>
            </a:pPr>
            <a:r>
              <a:rPr lang="fa-IR" sz="4000" dirty="0" smtClean="0"/>
              <a:t>که شامل بیمه ثالث و بدنه خواهد بود</a:t>
            </a:r>
          </a:p>
          <a:p>
            <a:pPr marL="0" indent="0" algn="r">
              <a:buNone/>
            </a:pPr>
            <a:r>
              <a:rPr lang="fa-IR" sz="4000" dirty="0" smtClean="0"/>
              <a:t>ملاک کامل بودن بیمه: یک مالک محتاط و متعارف</a:t>
            </a:r>
            <a:endParaRPr lang="en-US" sz="4000" dirty="0"/>
          </a:p>
        </p:txBody>
      </p:sp>
    </p:spTree>
    <p:extLst>
      <p:ext uri="{BB962C8B-B14F-4D97-AF65-F5344CB8AC3E}">
        <p14:creationId xmlns:p14="http://schemas.microsoft.com/office/powerpoint/2010/main" val="16704704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منابع:</a:t>
            </a:r>
            <a:endParaRPr lang="en-US" dirty="0"/>
          </a:p>
        </p:txBody>
      </p:sp>
      <p:sp>
        <p:nvSpPr>
          <p:cNvPr id="3" name="Content Placeholder 2"/>
          <p:cNvSpPr>
            <a:spLocks noGrp="1"/>
          </p:cNvSpPr>
          <p:nvPr>
            <p:ph idx="1"/>
          </p:nvPr>
        </p:nvSpPr>
        <p:spPr/>
        <p:txBody>
          <a:bodyPr>
            <a:normAutofit fontScale="92500" lnSpcReduction="10000"/>
          </a:bodyPr>
          <a:lstStyle/>
          <a:p>
            <a:pPr marL="0" indent="0" algn="r">
              <a:buNone/>
            </a:pPr>
            <a:endParaRPr lang="en-US" dirty="0"/>
          </a:p>
          <a:p>
            <a:pPr marL="0" indent="0" algn="r">
              <a:buNone/>
            </a:pPr>
            <a:endParaRPr lang="en-US" dirty="0" smtClean="0"/>
          </a:p>
          <a:p>
            <a:pPr marL="0" indent="0" algn="r">
              <a:buNone/>
            </a:pPr>
            <a:r>
              <a:rPr lang="en-US" dirty="0" smtClean="0"/>
              <a:t>http://www.</a:t>
            </a:r>
            <a:r>
              <a:rPr lang="en-US" b="1" dirty="0" smtClean="0"/>
              <a:t>imo</a:t>
            </a:r>
            <a:r>
              <a:rPr lang="en-US" dirty="0" smtClean="0"/>
              <a:t>.org/</a:t>
            </a:r>
            <a:r>
              <a:rPr lang="fa-IR" dirty="0" smtClean="0"/>
              <a:t>1</a:t>
            </a:r>
            <a:endParaRPr lang="en-US" dirty="0" smtClean="0"/>
          </a:p>
          <a:p>
            <a:pPr marL="0" indent="0" algn="r">
              <a:buNone/>
            </a:pPr>
            <a:endParaRPr lang="fa-IR" dirty="0" smtClean="0"/>
          </a:p>
          <a:p>
            <a:pPr marL="0" indent="0" algn="r">
              <a:buNone/>
            </a:pPr>
            <a:r>
              <a:rPr lang="fa-IR" dirty="0" smtClean="0"/>
              <a:t>2-عباس محمدی؛قرارداد اجاره کشتی؛رساله ی دکتری حقوق </a:t>
            </a:r>
            <a:endParaRPr lang="en-US" dirty="0" smtClean="0"/>
          </a:p>
          <a:p>
            <a:pPr marL="0" indent="0" algn="r">
              <a:buNone/>
            </a:pPr>
            <a:r>
              <a:rPr lang="fa-IR" dirty="0" smtClean="0"/>
              <a:t>خصوصی؛1386</a:t>
            </a:r>
            <a:endParaRPr lang="en-US" dirty="0" smtClean="0"/>
          </a:p>
          <a:p>
            <a:pPr marL="0" indent="0" algn="r">
              <a:buNone/>
            </a:pPr>
            <a:endParaRPr lang="en-US" dirty="0"/>
          </a:p>
          <a:p>
            <a:pPr marL="0" indent="0" algn="r">
              <a:buNone/>
            </a:pPr>
            <a:r>
              <a:rPr lang="fa-IR" dirty="0" smtClean="0"/>
              <a:t>3-محمدرضا مطوری؛وظایف و مسولیت های مستاجر در انواع چارتر پارتی؛پایان نامه ارشد؛زمستان 1386</a:t>
            </a:r>
            <a:endParaRPr lang="en-US" dirty="0" smtClean="0"/>
          </a:p>
          <a:p>
            <a:pPr marL="0" indent="0" algn="r">
              <a:buNone/>
            </a:pPr>
            <a:endParaRPr lang="en-US" dirty="0" smtClean="0"/>
          </a:p>
          <a:p>
            <a:pPr marL="0" indent="0" algn="r">
              <a:buNone/>
            </a:pPr>
            <a:r>
              <a:rPr lang="en-US" dirty="0" smtClean="0"/>
              <a:t>IMO;IMC</a:t>
            </a:r>
            <a:r>
              <a:rPr lang="fa-IR" dirty="0" smtClean="0"/>
              <a:t>4-سایت </a:t>
            </a:r>
            <a:endParaRPr lang="en-US" dirty="0" smtClean="0"/>
          </a:p>
          <a:p>
            <a:pPr marL="0" indent="0" algn="r">
              <a:buNone/>
            </a:pPr>
            <a:endParaRPr lang="fa-IR" dirty="0" smtClean="0"/>
          </a:p>
        </p:txBody>
      </p:sp>
    </p:spTree>
    <p:extLst>
      <p:ext uri="{BB962C8B-B14F-4D97-AF65-F5344CB8AC3E}">
        <p14:creationId xmlns:p14="http://schemas.microsoft.com/office/powerpoint/2010/main" val="16987721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1470025"/>
          </a:xfrm>
        </p:spPr>
        <p:txBody>
          <a:bodyPr/>
          <a:lstStyle/>
          <a:p>
            <a:r>
              <a:rPr lang="fa-IR" dirty="0" smtClean="0">
                <a:solidFill>
                  <a:srgbClr val="EB641B">
                    <a:tint val="90000"/>
                    <a:satMod val="120000"/>
                  </a:srgbClr>
                </a:solidFill>
              </a:rPr>
              <a:t>پیشینه:</a:t>
            </a:r>
            <a:endParaRPr lang="en-US" b="1" dirty="0"/>
          </a:p>
        </p:txBody>
      </p:sp>
      <p:sp>
        <p:nvSpPr>
          <p:cNvPr id="3" name="Subtitle 2"/>
          <p:cNvSpPr>
            <a:spLocks noGrp="1"/>
          </p:cNvSpPr>
          <p:nvPr>
            <p:ph type="subTitle" idx="1"/>
          </p:nvPr>
        </p:nvSpPr>
        <p:spPr>
          <a:xfrm>
            <a:off x="1295400" y="2209800"/>
            <a:ext cx="6477000" cy="4419600"/>
          </a:xfrm>
        </p:spPr>
        <p:txBody>
          <a:bodyPr>
            <a:noAutofit/>
          </a:bodyPr>
          <a:lstStyle/>
          <a:p>
            <a:r>
              <a:rPr lang="fa-IR" sz="3200" dirty="0" smtClean="0"/>
              <a:t>قانون دریایی ایران تعریفی از آن ارائه نکرده و بر خلاف چارترهای سفری و دریایی در ماده 136 به این نوع قرارداد اشاره نکرده است.ولی در ماده 74 بطور ضمنی به </a:t>
            </a:r>
            <a:r>
              <a:rPr lang="fa-IR" sz="3200" dirty="0"/>
              <a:t>ا</a:t>
            </a:r>
            <a:r>
              <a:rPr lang="fa-IR" sz="3200" dirty="0" smtClean="0"/>
              <a:t>ین قرارداد اشاره شده «درصورتی </a:t>
            </a:r>
            <a:r>
              <a:rPr lang="fa-IR" sz="3200" dirty="0"/>
              <a:t>که مستاجرکشتی </a:t>
            </a:r>
            <a:r>
              <a:rPr lang="fa-IR" sz="3200" dirty="0" smtClean="0"/>
              <a:t>کشتی هزینه کارکنان خواروبار و اداره کشتی را شخصا به عهده گرفته باشد از نظر مسولیت های مربوط به مالک کشتی </a:t>
            </a:r>
            <a:r>
              <a:rPr lang="fa-IR" sz="3200" dirty="0">
                <a:solidFill>
                  <a:prstClr val="white"/>
                </a:solidFill>
              </a:rPr>
              <a:t>در حکم مالک کشتی </a:t>
            </a:r>
            <a:r>
              <a:rPr lang="fa-IR" sz="3200" dirty="0" smtClean="0">
                <a:solidFill>
                  <a:prstClr val="white"/>
                </a:solidFill>
              </a:rPr>
              <a:t>است»</a:t>
            </a:r>
            <a:r>
              <a:rPr lang="fa-IR" sz="3200" dirty="0" smtClean="0"/>
              <a:t>                                         </a:t>
            </a:r>
            <a:endParaRPr lang="en-US" sz="3200" dirty="0"/>
          </a:p>
        </p:txBody>
      </p:sp>
    </p:spTree>
    <p:extLst>
      <p:ext uri="{BB962C8B-B14F-4D97-AF65-F5344CB8AC3E}">
        <p14:creationId xmlns:p14="http://schemas.microsoft.com/office/powerpoint/2010/main" val="20975284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6600" dirty="0" smtClean="0"/>
              <a:t>تعریف:</a:t>
            </a:r>
            <a:endParaRPr lang="en-US" sz="6600" dirty="0"/>
          </a:p>
        </p:txBody>
      </p:sp>
      <p:sp>
        <p:nvSpPr>
          <p:cNvPr id="3" name="Content Placeholder 2"/>
          <p:cNvSpPr>
            <a:spLocks noGrp="1"/>
          </p:cNvSpPr>
          <p:nvPr>
            <p:ph idx="1"/>
          </p:nvPr>
        </p:nvSpPr>
        <p:spPr>
          <a:xfrm>
            <a:off x="533400" y="2667000"/>
            <a:ext cx="8229600" cy="4389120"/>
          </a:xfrm>
        </p:spPr>
        <p:txBody>
          <a:bodyPr/>
          <a:lstStyle/>
          <a:p>
            <a:pPr marL="0" indent="0" algn="r">
              <a:buNone/>
            </a:pPr>
            <a:r>
              <a:rPr lang="fa-IR" sz="3600" dirty="0" smtClean="0"/>
              <a:t>قرارداد اجاره به صورت در بست(لخت) قراردادی است که به موجب آن موجر متعهد میشود در قبال اجاره بها برای مدت معین یک کشتی معین را دراختیار مستاجر قرار دهد بدون آنکه کشتی مجهز باشد</a:t>
            </a:r>
            <a:endParaRPr lang="en-US" dirty="0"/>
          </a:p>
        </p:txBody>
      </p:sp>
    </p:spTree>
    <p:extLst>
      <p:ext uri="{BB962C8B-B14F-4D97-AF65-F5344CB8AC3E}">
        <p14:creationId xmlns:p14="http://schemas.microsoft.com/office/powerpoint/2010/main" val="27744940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ماهیت حقوقی اجاره کشتی بصورت لخت:</a:t>
            </a:r>
            <a:endParaRPr lang="en-US" dirty="0"/>
          </a:p>
        </p:txBody>
      </p:sp>
      <p:sp>
        <p:nvSpPr>
          <p:cNvPr id="3" name="Content Placeholder 2"/>
          <p:cNvSpPr>
            <a:spLocks noGrp="1"/>
          </p:cNvSpPr>
          <p:nvPr>
            <p:ph idx="1"/>
          </p:nvPr>
        </p:nvSpPr>
        <p:spPr>
          <a:xfrm>
            <a:off x="457200" y="2590800"/>
            <a:ext cx="8305800" cy="3886200"/>
          </a:xfrm>
        </p:spPr>
        <p:txBody>
          <a:bodyPr>
            <a:normAutofit/>
          </a:bodyPr>
          <a:lstStyle/>
          <a:p>
            <a:pPr marL="0" indent="0" algn="r">
              <a:buNone/>
            </a:pPr>
            <a:r>
              <a:rPr lang="fa-IR" sz="3600" dirty="0" smtClean="0"/>
              <a:t>در بین سه نوع چارتر فقط این نوع قرارداد دارای ماهیت عقد اجاره است چون تنها در این قرارداد است که مستاجر در مدت اجاره بطور کامل کنترل و تصرف کشتی را در اختیار میگیرد و برای مدتی مالک کشتی، با کشتی خود قطع رابطه میکند و مستاجر جانشین مالک میشود.</a:t>
            </a:r>
            <a:endParaRPr lang="en-US" sz="3600" dirty="0"/>
          </a:p>
        </p:txBody>
      </p:sp>
    </p:spTree>
    <p:extLst>
      <p:ext uri="{BB962C8B-B14F-4D97-AF65-F5344CB8AC3E}">
        <p14:creationId xmlns:p14="http://schemas.microsoft.com/office/powerpoint/2010/main" val="24155101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اجاره کشتی بصورت لخت </a:t>
            </a:r>
            <a:r>
              <a:rPr lang="fa-IR" dirty="0" smtClean="0"/>
              <a:t>بر دو نوع است:</a:t>
            </a:r>
            <a:endParaRPr lang="en-US" dirty="0"/>
          </a:p>
        </p:txBody>
      </p:sp>
      <p:sp>
        <p:nvSpPr>
          <p:cNvPr id="3" name="Content Placeholder 2"/>
          <p:cNvSpPr>
            <a:spLocks noGrp="1"/>
          </p:cNvSpPr>
          <p:nvPr>
            <p:ph idx="1"/>
          </p:nvPr>
        </p:nvSpPr>
        <p:spPr/>
        <p:txBody>
          <a:bodyPr/>
          <a:lstStyle/>
          <a:p>
            <a:pPr marL="0" indent="0" algn="ctr">
              <a:buNone/>
            </a:pPr>
            <a:endParaRPr lang="fa-IR" sz="3600" dirty="0" smtClean="0"/>
          </a:p>
          <a:p>
            <a:pPr marL="0" indent="0" algn="ctr">
              <a:buNone/>
            </a:pPr>
            <a:r>
              <a:rPr lang="en-US" sz="3600" dirty="0" smtClean="0"/>
              <a:t>1-Bare-boat charter      </a:t>
            </a:r>
          </a:p>
          <a:p>
            <a:pPr marL="0" indent="0" algn="ctr">
              <a:buNone/>
            </a:pPr>
            <a:r>
              <a:rPr lang="en-US" sz="3600" dirty="0" smtClean="0"/>
              <a:t>2-demise charter </a:t>
            </a:r>
          </a:p>
          <a:p>
            <a:pPr marL="0" indent="0" algn="r">
              <a:buNone/>
            </a:pPr>
            <a:r>
              <a:rPr lang="fa-IR" sz="3600" dirty="0" smtClean="0"/>
              <a:t>دیمایز چارترنوع خاصی از اجاره لخت می باشد که در آن اجاره به مدت خیلی طولانی می باشد و ممکن است مالکیت کشتی به چارتر منتقل شود(اجاره به شرط تملیک)</a:t>
            </a:r>
            <a:endParaRPr lang="en-US" sz="3600" dirty="0" smtClean="0"/>
          </a:p>
          <a:p>
            <a:pPr marL="0" indent="0" algn="r">
              <a:buNone/>
            </a:pPr>
            <a:endParaRPr lang="en-US" dirty="0"/>
          </a:p>
        </p:txBody>
      </p:sp>
    </p:spTree>
    <p:extLst>
      <p:ext uri="{BB962C8B-B14F-4D97-AF65-F5344CB8AC3E}">
        <p14:creationId xmlns:p14="http://schemas.microsoft.com/office/powerpoint/2010/main" val="12881514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وظایف طرفین در این نوع قراردادها:</a:t>
            </a:r>
            <a:endParaRPr lang="en-US" dirty="0"/>
          </a:p>
        </p:txBody>
      </p:sp>
      <p:sp>
        <p:nvSpPr>
          <p:cNvPr id="3" name="Content Placeholder 2"/>
          <p:cNvSpPr>
            <a:spLocks noGrp="1"/>
          </p:cNvSpPr>
          <p:nvPr>
            <p:ph idx="1"/>
          </p:nvPr>
        </p:nvSpPr>
        <p:spPr/>
        <p:txBody>
          <a:bodyPr>
            <a:noAutofit/>
          </a:bodyPr>
          <a:lstStyle/>
          <a:p>
            <a:pPr marL="0" indent="0" algn="r">
              <a:buNone/>
            </a:pPr>
            <a:endParaRPr lang="fa-IR" sz="3600" dirty="0" smtClean="0"/>
          </a:p>
          <a:p>
            <a:pPr marL="0" indent="0" algn="r">
              <a:buNone/>
            </a:pPr>
            <a:r>
              <a:rPr lang="fa-IR" sz="3600" dirty="0" smtClean="0"/>
              <a:t>1-وظایف موجر</a:t>
            </a:r>
          </a:p>
          <a:p>
            <a:pPr marL="0" indent="0" algn="r">
              <a:buNone/>
            </a:pPr>
            <a:r>
              <a:rPr lang="fa-IR" sz="3600" dirty="0" smtClean="0"/>
              <a:t>تحویل کشتی</a:t>
            </a:r>
          </a:p>
          <a:p>
            <a:pPr marL="0" indent="0" algn="r">
              <a:buNone/>
            </a:pPr>
            <a:r>
              <a:rPr lang="fa-IR" sz="3600" dirty="0" smtClean="0"/>
              <a:t>رعایت دیگر موارد مقرر بین طرفین</a:t>
            </a:r>
          </a:p>
          <a:p>
            <a:pPr marL="0" indent="0" algn="r">
              <a:buNone/>
            </a:pPr>
            <a:r>
              <a:rPr lang="fa-IR" sz="3600" dirty="0" smtClean="0"/>
              <a:t>2- وظایف مستاجر</a:t>
            </a:r>
          </a:p>
          <a:p>
            <a:pPr marL="0" indent="0" algn="r">
              <a:buNone/>
            </a:pPr>
            <a:r>
              <a:rPr lang="fa-IR" sz="3600" dirty="0" smtClean="0"/>
              <a:t>در قسمت مربوط به موارد ی که در این نوع نوع قراردادها قید شود به وظایف مستاجر پرداخته میشود</a:t>
            </a:r>
            <a:endParaRPr lang="en-US" sz="3600" dirty="0"/>
          </a:p>
        </p:txBody>
      </p:sp>
    </p:spTree>
    <p:extLst>
      <p:ext uri="{BB962C8B-B14F-4D97-AF65-F5344CB8AC3E}">
        <p14:creationId xmlns:p14="http://schemas.microsoft.com/office/powerpoint/2010/main" val="1364717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تحویل کشتی </a:t>
            </a:r>
            <a:endParaRPr lang="en-US" dirty="0"/>
          </a:p>
        </p:txBody>
      </p:sp>
      <p:sp>
        <p:nvSpPr>
          <p:cNvPr id="3" name="Content Placeholder 2"/>
          <p:cNvSpPr>
            <a:spLocks noGrp="1"/>
          </p:cNvSpPr>
          <p:nvPr>
            <p:ph idx="1"/>
          </p:nvPr>
        </p:nvSpPr>
        <p:spPr/>
        <p:txBody>
          <a:bodyPr>
            <a:normAutofit/>
          </a:bodyPr>
          <a:lstStyle/>
          <a:p>
            <a:pPr marL="0" indent="0" algn="r">
              <a:buNone/>
            </a:pPr>
            <a:r>
              <a:rPr lang="fa-IR" sz="3200" dirty="0" smtClean="0"/>
              <a:t>شرایط کشتی هنگام تحویل:</a:t>
            </a:r>
          </a:p>
          <a:p>
            <a:pPr marL="0" indent="0" algn="r">
              <a:buNone/>
            </a:pPr>
            <a:r>
              <a:rPr lang="fa-IR" sz="3200" dirty="0" smtClean="0"/>
              <a:t>باید قابلیت استفاده مقرر را داشته باشد قبول تحویل از طرف مستاجر دلالت بر سالم بودن دارد.</a:t>
            </a:r>
          </a:p>
          <a:p>
            <a:pPr marL="0" indent="0" algn="r">
              <a:buNone/>
            </a:pPr>
            <a:r>
              <a:rPr lang="en-US" sz="3200" dirty="0" smtClean="0"/>
              <a:t>As is where is </a:t>
            </a:r>
            <a:r>
              <a:rPr lang="fa-IR" sz="3200" dirty="0" smtClean="0"/>
              <a:t>مگر قید شود:</a:t>
            </a:r>
            <a:endParaRPr lang="en-US" sz="3200" dirty="0" smtClean="0"/>
          </a:p>
          <a:p>
            <a:pPr marL="0" indent="0" algn="r">
              <a:buNone/>
            </a:pPr>
            <a:r>
              <a:rPr lang="fa-IR" sz="3200" dirty="0" smtClean="0"/>
              <a:t>زمان تحویل: زمان مقرر بین طرفین در صورت عدم قید زمان انعقاد قرارداد</a:t>
            </a:r>
          </a:p>
          <a:p>
            <a:pPr marL="0" indent="0" algn="r">
              <a:buNone/>
            </a:pPr>
            <a:r>
              <a:rPr lang="fa-IR" sz="3200" dirty="0" smtClean="0"/>
              <a:t>محل تحویل : محل مقرر بین طرفین در صورت عدم قید محل انعقاد قرارداد </a:t>
            </a:r>
            <a:r>
              <a:rPr lang="en-US" sz="3200" dirty="0" smtClean="0"/>
              <a:t>         </a:t>
            </a:r>
            <a:endParaRPr lang="en-US" sz="3200" dirty="0"/>
          </a:p>
        </p:txBody>
      </p:sp>
    </p:spTree>
    <p:extLst>
      <p:ext uri="{BB962C8B-B14F-4D97-AF65-F5344CB8AC3E}">
        <p14:creationId xmlns:p14="http://schemas.microsoft.com/office/powerpoint/2010/main" val="9487679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موارد مهمی که باید در این نوع اجاره باید مورد توجه قرار بگیرد </a:t>
            </a:r>
            <a:endParaRPr lang="en-US" dirty="0"/>
          </a:p>
        </p:txBody>
      </p:sp>
      <p:sp>
        <p:nvSpPr>
          <p:cNvPr id="3" name="Content Placeholder 2"/>
          <p:cNvSpPr>
            <a:spLocks noGrp="1"/>
          </p:cNvSpPr>
          <p:nvPr>
            <p:ph idx="1"/>
          </p:nvPr>
        </p:nvSpPr>
        <p:spPr>
          <a:xfrm>
            <a:off x="457200" y="1752600"/>
            <a:ext cx="8229600" cy="4572000"/>
          </a:xfrm>
        </p:spPr>
        <p:txBody>
          <a:bodyPr>
            <a:noAutofit/>
          </a:bodyPr>
          <a:lstStyle/>
          <a:p>
            <a:pPr marL="0" indent="0" algn="r">
              <a:buNone/>
            </a:pPr>
            <a:r>
              <a:rPr lang="fa-IR" sz="3600" dirty="0" smtClean="0"/>
              <a:t>1-تصرف ونحوه استفاده از کشتی</a:t>
            </a:r>
          </a:p>
          <a:p>
            <a:pPr marL="0" indent="0" algn="r">
              <a:buNone/>
            </a:pPr>
            <a:r>
              <a:rPr lang="fa-IR" sz="3600" dirty="0" smtClean="0"/>
              <a:t>2-هزینه های کشتی</a:t>
            </a:r>
          </a:p>
          <a:p>
            <a:pPr marL="0" indent="0" algn="r">
              <a:buNone/>
            </a:pPr>
            <a:r>
              <a:rPr lang="fa-IR" sz="3600" dirty="0" smtClean="0"/>
              <a:t>3-نگهداری کشتی</a:t>
            </a:r>
          </a:p>
          <a:p>
            <a:pPr marL="0" indent="0" algn="r">
              <a:buNone/>
            </a:pPr>
            <a:r>
              <a:rPr lang="fa-IR" sz="3600" dirty="0" smtClean="0"/>
              <a:t>4-تعویض و نصب قطعات و تجهیزات</a:t>
            </a:r>
          </a:p>
          <a:p>
            <a:pPr marL="0" indent="0" algn="r">
              <a:buNone/>
            </a:pPr>
            <a:r>
              <a:rPr lang="fa-IR" sz="3600" dirty="0" smtClean="0"/>
              <a:t>5-رهن و حق رهن نسبت به کشتی</a:t>
            </a:r>
          </a:p>
          <a:p>
            <a:pPr marL="0" indent="0" algn="r">
              <a:buNone/>
            </a:pPr>
            <a:r>
              <a:rPr lang="fa-IR" sz="3600" dirty="0" smtClean="0"/>
              <a:t>6-خطر تلف یا مفقود شدن کشتی</a:t>
            </a:r>
          </a:p>
          <a:p>
            <a:pPr marL="0" indent="0" algn="r">
              <a:buNone/>
            </a:pPr>
            <a:r>
              <a:rPr lang="fa-IR" sz="3600" dirty="0" smtClean="0"/>
              <a:t>7-بیمه کشتی</a:t>
            </a:r>
            <a:endParaRPr lang="en-US" sz="3600" dirty="0"/>
          </a:p>
        </p:txBody>
      </p:sp>
    </p:spTree>
    <p:extLst>
      <p:ext uri="{BB962C8B-B14F-4D97-AF65-F5344CB8AC3E}">
        <p14:creationId xmlns:p14="http://schemas.microsoft.com/office/powerpoint/2010/main" val="26509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153400" cy="914400"/>
          </a:xfrm>
        </p:spPr>
        <p:txBody>
          <a:bodyPr>
            <a:normAutofit fontScale="90000"/>
          </a:bodyPr>
          <a:lstStyle/>
          <a:p>
            <a:pPr lvl="0" algn="r">
              <a:spcBef>
                <a:spcPct val="20000"/>
              </a:spcBef>
            </a:pPr>
            <a:r>
              <a:rPr lang="fa-IR" sz="2600" dirty="0">
                <a:solidFill>
                  <a:prstClr val="black"/>
                </a:solidFill>
                <a:latin typeface="Constantia"/>
                <a:ea typeface="+mn-ea"/>
              </a:rPr>
              <a:t/>
            </a:r>
            <a:br>
              <a:rPr lang="fa-IR" sz="2600" dirty="0">
                <a:solidFill>
                  <a:prstClr val="black"/>
                </a:solidFill>
                <a:latin typeface="Constantia"/>
                <a:ea typeface="+mn-ea"/>
              </a:rPr>
            </a:br>
            <a:r>
              <a:rPr lang="fa-IR" sz="4800" dirty="0">
                <a:solidFill>
                  <a:prstClr val="black"/>
                </a:solidFill>
                <a:latin typeface="Constantia"/>
                <a:ea typeface="+mn-ea"/>
              </a:rPr>
              <a:t>تصرف ونحوه استفاده از کشتی</a:t>
            </a:r>
            <a:endParaRPr lang="en-US" dirty="0"/>
          </a:p>
        </p:txBody>
      </p:sp>
      <p:sp>
        <p:nvSpPr>
          <p:cNvPr id="3" name="Content Placeholder 2"/>
          <p:cNvSpPr>
            <a:spLocks noGrp="1"/>
          </p:cNvSpPr>
          <p:nvPr>
            <p:ph idx="1"/>
          </p:nvPr>
        </p:nvSpPr>
        <p:spPr>
          <a:xfrm>
            <a:off x="457200" y="2057400"/>
            <a:ext cx="8229600" cy="4465320"/>
          </a:xfrm>
        </p:spPr>
        <p:txBody>
          <a:bodyPr>
            <a:noAutofit/>
          </a:bodyPr>
          <a:lstStyle/>
          <a:p>
            <a:pPr marL="0" indent="0" algn="r">
              <a:buNone/>
            </a:pPr>
            <a:r>
              <a:rPr lang="fa-IR" sz="3600" dirty="0" smtClean="0"/>
              <a:t>چارترر حق دارد از کشتی استفاده کامل ببرد ولی استفاده باید متناسب با نوع کشتی باشد و اصول کنوانسیونها و دیگر سازمانهای مربوطه باید مد  نظر قرار بگیرد. چارترر موظف است مقررات آبهای داخلی کشورها را رعایت کند.</a:t>
            </a:r>
          </a:p>
          <a:p>
            <a:pPr marL="0" indent="0" algn="r">
              <a:buNone/>
            </a:pPr>
            <a:r>
              <a:rPr lang="fa-IR" sz="3600" dirty="0" smtClean="0"/>
              <a:t>تمام خدمه و دیگر دست اندر کاران کشتی توسط چارترر انتخاب میشوند حقوقشان توسط چارترر تامین میشود و آنها به نمایندگی از او فعالیت میکنند.</a:t>
            </a:r>
            <a:endParaRPr lang="en-US" sz="3600" dirty="0"/>
          </a:p>
        </p:txBody>
      </p:sp>
    </p:spTree>
    <p:extLst>
      <p:ext uri="{BB962C8B-B14F-4D97-AF65-F5344CB8AC3E}">
        <p14:creationId xmlns:p14="http://schemas.microsoft.com/office/powerpoint/2010/main" val="39581073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oncourse">
      <a:dk1>
        <a:sysClr val="windowText" lastClr="363636"/>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363636"/>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339</TotalTime>
  <Words>801</Words>
  <Application>Microsoft Office PowerPoint</Application>
  <PresentationFormat>On-screen Show (4:3)</PresentationFormat>
  <Paragraphs>76</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 حمل و نقل دریایی  موضوع تحقیق: اجاره کشتی بصورت لخت</vt:lpstr>
      <vt:lpstr>پیشینه:</vt:lpstr>
      <vt:lpstr>تعریف:</vt:lpstr>
      <vt:lpstr>ماهیت حقوقی اجاره کشتی بصورت لخت:</vt:lpstr>
      <vt:lpstr>اجاره کشتی بصورت لخت بر دو نوع است:</vt:lpstr>
      <vt:lpstr>وظایف طرفین در این نوع قراردادها:</vt:lpstr>
      <vt:lpstr>تحویل کشتی </vt:lpstr>
      <vt:lpstr>موارد مهمی که باید در این نوع اجاره باید مورد توجه قرار بگیرد </vt:lpstr>
      <vt:lpstr> تصرف ونحوه استفاده از کشتی</vt:lpstr>
      <vt:lpstr>هزینه ها:</vt:lpstr>
      <vt:lpstr>نگهداری و تعمیرات کشتی:</vt:lpstr>
      <vt:lpstr>تعویض ونصب تجهیزات و باز کردن لوازم از طرف چارترر</vt:lpstr>
      <vt:lpstr>مالکیت تغییرات:</vt:lpstr>
      <vt:lpstr>رهن و دیگر حقوق محدود کننده:</vt:lpstr>
      <vt:lpstr>خطر تلف یا گم شدن:</vt:lpstr>
      <vt:lpstr>بیمه کشتی:</vt:lpstr>
      <vt:lpstr>منابع:</vt:lpstr>
    </vt:vector>
  </TitlesOfParts>
  <Company>MRT www.Win2Farsi.com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حمل و نقل دریایی موضوع تحقیق: اجاره کشتی بصورت لخت</dc:title>
  <dc:creator>MRT Pack 20 DVDs</dc:creator>
  <cp:lastModifiedBy>VAHICH</cp:lastModifiedBy>
  <cp:revision>38</cp:revision>
  <dcterms:created xsi:type="dcterms:W3CDTF">2012-04-14T11:03:57Z</dcterms:created>
  <dcterms:modified xsi:type="dcterms:W3CDTF">2012-06-11T11:52:58Z</dcterms:modified>
</cp:coreProperties>
</file>