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HV241n0fFRrVDFS3pb6ww==" hashData="ueMq0pYfaWzVEI1HENtc8qUdp093OuxZFVGwJuInsFiG0P3Tyvr8cHr1hK3LovCqkjqdElPSwS5nGErauIZRd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9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BEFF-41D1-4841-AB18-7674CBF0A421}" type="datetimeFigureOut">
              <a:rPr lang="en-CA" smtClean="0"/>
              <a:t>2020-06-17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F9802-7185-458D-8E42-D84E6D437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1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F9802-7185-458D-8E42-D84E6D437B4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8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7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FC7A-71B5-044F-9541-F01E13F15B2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C9276-C96F-424F-9F24-6D6C523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inenavigationbook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/>
          </a:p>
        </p:txBody>
      </p:sp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2519363" y="192088"/>
            <a:ext cx="39608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CA" sz="2800" dirty="0">
                <a:latin typeface="Arial" charset="0"/>
                <a:cs typeface="Arial" charset="0"/>
              </a:rPr>
              <a:t>Coastal Navigation</a:t>
            </a:r>
          </a:p>
          <a:p>
            <a:pPr algn="ctr" eaLnBrk="1" hangingPunct="1"/>
            <a:r>
              <a:rPr lang="en-CA" sz="3600" dirty="0">
                <a:latin typeface="Arial" charset="0"/>
                <a:cs typeface="Arial" charset="0"/>
              </a:rPr>
              <a:t>Session 6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8413" y="1378130"/>
            <a:ext cx="8045838" cy="449879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wrap="none" lIns="0" rIns="182880" anchor="ctr" anchorCtr="1"/>
          <a:lstStyle>
            <a:lvl1pPr marL="1588"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auto">
              <a:lnSpc>
                <a:spcPts val="2760"/>
              </a:lnSpc>
              <a:spcBef>
                <a:spcPts val="0"/>
              </a:spcBef>
              <a:spcAft>
                <a:spcPts val="2400"/>
              </a:spcAft>
              <a:tabLst>
                <a:tab pos="969963" algn="l"/>
              </a:tabLst>
              <a:defRPr/>
            </a:pPr>
            <a:r>
              <a:rPr lang="en-CA" sz="2800" b="1" dirty="0">
                <a:solidFill>
                  <a:srgbClr val="FFFFFF"/>
                </a:solidFill>
                <a:latin typeface="Arial"/>
                <a:cs typeface="Arial"/>
              </a:rPr>
              <a:t>Part 1</a:t>
            </a:r>
            <a:br>
              <a:rPr lang="en-CA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b="1" dirty="0">
                <a:solidFill>
                  <a:srgbClr val="FFFFFF"/>
                </a:solidFill>
                <a:latin typeface="Arial"/>
                <a:cs typeface="Arial"/>
              </a:rPr>
              <a:t>Distance from a landmark</a:t>
            </a: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 (Chapter 15)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a. With a hand bearing compass or </a:t>
            </a:r>
            <a:r>
              <a:rPr lang="en-CA" sz="2400" dirty="0" err="1">
                <a:solidFill>
                  <a:srgbClr val="FFFFFF"/>
                </a:solidFill>
                <a:latin typeface="Arial"/>
                <a:cs typeface="Arial"/>
              </a:rPr>
              <a:t>pelorus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b. With a vertical sextant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c. with a horizontal sextant</a:t>
            </a:r>
          </a:p>
          <a:p>
            <a:pPr algn="ctr" fontAlgn="auto">
              <a:lnSpc>
                <a:spcPts val="2760"/>
              </a:lnSpc>
              <a:spcBef>
                <a:spcPts val="0"/>
              </a:spcBef>
              <a:spcAft>
                <a:spcPts val="2400"/>
              </a:spcAft>
              <a:tabLst>
                <a:tab pos="969963" algn="l"/>
              </a:tabLst>
              <a:defRPr/>
            </a:pPr>
            <a:r>
              <a:rPr lang="en-CA" sz="2800" b="1" dirty="0">
                <a:solidFill>
                  <a:srgbClr val="FFFFFF"/>
                </a:solidFill>
                <a:latin typeface="Arial"/>
                <a:cs typeface="Arial"/>
              </a:rPr>
              <a:t>Part 2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b="1" dirty="0">
                <a:solidFill>
                  <a:srgbClr val="FFFFFF"/>
                </a:solidFill>
                <a:latin typeface="Arial"/>
                <a:cs typeface="Arial"/>
              </a:rPr>
              <a:t>GPS and Electronic Charts </a:t>
            </a: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(Chapter 16)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a. Accuracy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b. Limiting factors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c. Displays</a:t>
            </a:r>
            <a:b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CA" sz="2400" dirty="0">
                <a:solidFill>
                  <a:srgbClr val="FFFFFF"/>
                </a:solidFill>
                <a:latin typeface="Arial"/>
                <a:cs typeface="Arial"/>
              </a:rPr>
              <a:t>d. Electronic charts (Raster; Vector)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18180" y="6167745"/>
            <a:ext cx="882582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38"/>
              </a:lnSpc>
            </a:pPr>
            <a:r>
              <a:rPr lang="en-CA" sz="1400" dirty="0">
                <a:latin typeface="Arial" charset="0"/>
                <a:cs typeface="Arial" charset="0"/>
              </a:rPr>
              <a:t>Dominique Prinet				      </a:t>
            </a:r>
            <a:r>
              <a:rPr lang="en-CA" sz="1400" dirty="0">
                <a:latin typeface="Arial" charset="0"/>
                <a:cs typeface="Arial" charset="0"/>
                <a:hlinkClick r:id="rId2"/>
              </a:rPr>
              <a:t>www.MarineNavigationBooks.com</a:t>
            </a:r>
            <a:r>
              <a:rPr lang="en-CA" sz="1400" dirty="0">
                <a:latin typeface="Arial" charset="0"/>
                <a:cs typeface="Arial" charset="0"/>
              </a:rPr>
              <a:t>			                 June 2020</a:t>
            </a:r>
          </a:p>
        </p:txBody>
      </p:sp>
    </p:spTree>
    <p:extLst>
      <p:ext uri="{BB962C8B-B14F-4D97-AF65-F5344CB8AC3E}">
        <p14:creationId xmlns:p14="http://schemas.microsoft.com/office/powerpoint/2010/main" val="97476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1619998"/>
            <a:ext cx="8204773" cy="376843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Ionospheric and tropospheric interference</a:t>
            </a:r>
          </a:p>
          <a:p>
            <a:r>
              <a:rPr lang="en-US" sz="2400" dirty="0">
                <a:latin typeface="Arial"/>
                <a:cs typeface="Arial"/>
              </a:rPr>
              <a:t>Satellite positioning</a:t>
            </a:r>
          </a:p>
          <a:p>
            <a:r>
              <a:rPr lang="en-US" sz="2400" dirty="0">
                <a:latin typeface="Arial"/>
                <a:cs typeface="Arial"/>
              </a:rPr>
              <a:t>Calculating ability and accuracy of the GPS unit</a:t>
            </a:r>
          </a:p>
          <a:p>
            <a:r>
              <a:rPr lang="en-US" sz="2400" dirty="0">
                <a:latin typeface="Arial"/>
                <a:cs typeface="Arial"/>
              </a:rPr>
              <a:t>Multipath signals; Natural or artificial interference</a:t>
            </a:r>
          </a:p>
          <a:p>
            <a:r>
              <a:rPr lang="en-US" sz="2400" dirty="0">
                <a:latin typeface="Arial"/>
                <a:cs typeface="Arial"/>
              </a:rPr>
              <a:t>Horizontal chart datum and chart reliability</a:t>
            </a:r>
          </a:p>
          <a:p>
            <a:r>
              <a:rPr lang="en-US" sz="2400" dirty="0">
                <a:latin typeface="Arial"/>
                <a:cs typeface="Arial"/>
              </a:rPr>
              <a:t>Disappearance of details in vector charts at small scales</a:t>
            </a:r>
          </a:p>
          <a:p>
            <a:r>
              <a:rPr lang="en-US" sz="2400" dirty="0">
                <a:latin typeface="Arial"/>
                <a:cs typeface="Arial"/>
              </a:rPr>
              <a:t>Loss of signal due to accidental disconnection</a:t>
            </a:r>
          </a:p>
          <a:p>
            <a:r>
              <a:rPr lang="en-US" sz="2400" dirty="0">
                <a:latin typeface="Arial"/>
                <a:cs typeface="Arial"/>
              </a:rPr>
              <a:t>Loss of signal due to automatic cut-off at slow speed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743" y="539385"/>
            <a:ext cx="463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Limiting factors of the GPS</a:t>
            </a:r>
          </a:p>
        </p:txBody>
      </p:sp>
    </p:spTree>
    <p:extLst>
      <p:ext uri="{BB962C8B-B14F-4D97-AF65-F5344CB8AC3E}">
        <p14:creationId xmlns:p14="http://schemas.microsoft.com/office/powerpoint/2010/main" val="366413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1556792"/>
            <a:ext cx="8204773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Satellite 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743" y="539385"/>
            <a:ext cx="463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Displays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245" y="5859404"/>
            <a:ext cx="616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Note satellite 09 is too close to NW horizon</a:t>
            </a:r>
          </a:p>
        </p:txBody>
      </p:sp>
      <p:pic>
        <p:nvPicPr>
          <p:cNvPr id="2" name="Picture 1" descr="16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7" y="1619997"/>
            <a:ext cx="2888012" cy="38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541461"/>
            <a:ext cx="8204773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Waypoints and Routes (1/2)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20" y="1583548"/>
            <a:ext cx="6560342" cy="39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534757"/>
            <a:ext cx="3413237" cy="102065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Waypoints and Routes (2/2)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742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57" y="534757"/>
            <a:ext cx="3701636" cy="5926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43" y="2584351"/>
            <a:ext cx="456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Note route segments displaying course direction and distance</a:t>
            </a:r>
          </a:p>
        </p:txBody>
      </p:sp>
    </p:spTree>
    <p:extLst>
      <p:ext uri="{BB962C8B-B14F-4D97-AF65-F5344CB8AC3E}">
        <p14:creationId xmlns:p14="http://schemas.microsoft.com/office/powerpoint/2010/main" val="266671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541461"/>
            <a:ext cx="8204773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Tracks (1/2)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7" y="1151459"/>
            <a:ext cx="5429828" cy="4484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8616" y="5814880"/>
            <a:ext cx="2494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Continuous track</a:t>
            </a:r>
          </a:p>
        </p:txBody>
      </p:sp>
    </p:spTree>
    <p:extLst>
      <p:ext uri="{BB962C8B-B14F-4D97-AF65-F5344CB8AC3E}">
        <p14:creationId xmlns:p14="http://schemas.microsoft.com/office/powerpoint/2010/main" val="266400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541461"/>
            <a:ext cx="8204773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Tracks (2/2)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70" y="1218348"/>
            <a:ext cx="5408842" cy="4484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6850" y="5814880"/>
            <a:ext cx="5749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Tracks with dots at specific time intervals</a:t>
            </a:r>
          </a:p>
        </p:txBody>
      </p:sp>
    </p:spTree>
    <p:extLst>
      <p:ext uri="{BB962C8B-B14F-4D97-AF65-F5344CB8AC3E}">
        <p14:creationId xmlns:p14="http://schemas.microsoft.com/office/powerpoint/2010/main" val="31130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541461"/>
            <a:ext cx="8204773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Cross Track Error (1/2)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8775" y="4286485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55" y="1218348"/>
            <a:ext cx="5408842" cy="3040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893" y="4713631"/>
            <a:ext cx="8261524" cy="20633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The intended track is vertical, at the center of the screen.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“Turn to starboard” to get back on track (green arrow), because: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boat is a little to the left of the intended track (red arrow)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boat 0.081 NM to the left of the intended track (bottom right window)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course of the boat over ground (track) is 261˚M (left window), but the next waypoint is further to starboard, at a bearing of 277˚ M (top left window)</a:t>
            </a:r>
          </a:p>
        </p:txBody>
      </p:sp>
    </p:spTree>
    <p:extLst>
      <p:ext uri="{BB962C8B-B14F-4D97-AF65-F5344CB8AC3E}">
        <p14:creationId xmlns:p14="http://schemas.microsoft.com/office/powerpoint/2010/main" val="254647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541461"/>
            <a:ext cx="8204773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Cross Track Error (2/2)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712" y="360959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56" y="541461"/>
            <a:ext cx="4059369" cy="3040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892" y="4044317"/>
            <a:ext cx="8486689" cy="2732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boat track is oriented straight up (vertical line, top of dial)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track over ground is 047˚ (T or M; reading on top of dial, and bottom window).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“Turn to starboard” to get back on track (big black arrow), because: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boat is 72.5 feet Left (“</a:t>
            </a:r>
            <a:r>
              <a:rPr lang="en-US" b="1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”) off the intended track (second window from bottom)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next waypoint is slightly to starboard, at a bearing of 060˚ (T or M; middle window)</a:t>
            </a:r>
          </a:p>
        </p:txBody>
      </p:sp>
    </p:spTree>
    <p:extLst>
      <p:ext uri="{BB962C8B-B14F-4D97-AF65-F5344CB8AC3E}">
        <p14:creationId xmlns:p14="http://schemas.microsoft.com/office/powerpoint/2010/main" val="235786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1133444"/>
            <a:ext cx="3998669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Raster chart (1/3)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743" y="539385"/>
            <a:ext cx="463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Electronic charts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4422" y="6060955"/>
            <a:ext cx="690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The Vancouver area is on two different raster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85" y="1712696"/>
            <a:ext cx="6560638" cy="42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0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645180"/>
            <a:ext cx="3998669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Raster chart (2/3)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4422" y="5157192"/>
            <a:ext cx="648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ia"/>
                <a:cs typeface="Ria"/>
              </a:rPr>
              <a:t>Part of the previous raster chart blown up (by zooming) to show Vancouver </a:t>
            </a:r>
            <a:r>
              <a:rPr lang="en-US" sz="2000" dirty="0" err="1">
                <a:latin typeface="Ria"/>
                <a:cs typeface="Ria"/>
              </a:rPr>
              <a:t>harbour</a:t>
            </a:r>
            <a:r>
              <a:rPr lang="en-US" sz="2000" dirty="0">
                <a:latin typeface="Ria"/>
                <a:cs typeface="Ria"/>
              </a:rPr>
              <a:t>: no additional details are provided; very fuzzy image.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57" y="1224432"/>
            <a:ext cx="5171094" cy="38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454" y="1186792"/>
            <a:ext cx="84903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/>
                <a:cs typeface="Arial"/>
              </a:rPr>
              <a:t>a.	Using  a hand bearing compass, a </a:t>
            </a:r>
            <a:r>
              <a:rPr lang="en-US" sz="2600" dirty="0" err="1">
                <a:latin typeface="Arial"/>
                <a:cs typeface="Arial"/>
              </a:rPr>
              <a:t>pelorus</a:t>
            </a:r>
            <a:r>
              <a:rPr lang="en-US" sz="2600" dirty="0">
                <a:latin typeface="Arial"/>
                <a:cs typeface="Arial"/>
              </a:rPr>
              <a:t>, or an 	Automatic Direction Finder (ADF)         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50" y="2218176"/>
            <a:ext cx="3396590" cy="4390046"/>
          </a:xfrm>
        </p:spPr>
      </p:pic>
      <p:sp>
        <p:nvSpPr>
          <p:cNvPr id="4" name="TextBox 3"/>
          <p:cNvSpPr txBox="1"/>
          <p:nvPr/>
        </p:nvSpPr>
        <p:spPr>
          <a:xfrm>
            <a:off x="432453" y="6193142"/>
            <a:ext cx="143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 15.1 (left half)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2453" y="339032"/>
            <a:ext cx="7322270" cy="691279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rial"/>
                <a:cs typeface="Arial"/>
              </a:rPr>
              <a:t>1. Distance from a landmark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453" y="3044708"/>
            <a:ext cx="463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Doubling the bearing</a:t>
            </a:r>
            <a:r>
              <a:rPr lang="en-US" dirty="0">
                <a:latin typeface="Arial"/>
                <a:cs typeface="Arial"/>
              </a:rPr>
              <a:t>, e.g. from 30° to 60°: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Distance from the landmark (BC)</a:t>
            </a:r>
          </a:p>
          <a:p>
            <a:r>
              <a:rPr lang="en-US" dirty="0">
                <a:latin typeface="Arial"/>
                <a:cs typeface="Arial"/>
              </a:rPr>
              <a:t>= distance travelled by the boat (AB)</a:t>
            </a:r>
          </a:p>
        </p:txBody>
      </p:sp>
    </p:spTree>
    <p:extLst>
      <p:ext uri="{BB962C8B-B14F-4D97-AF65-F5344CB8AC3E}">
        <p14:creationId xmlns:p14="http://schemas.microsoft.com/office/powerpoint/2010/main" val="86289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645180"/>
            <a:ext cx="3998669" cy="6768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Raster chart (3/3)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5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4422" y="5157192"/>
            <a:ext cx="648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Additional details can only be obtained from a different raster chart, with a much larger scale.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57" y="1489893"/>
            <a:ext cx="5171094" cy="33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1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645180"/>
            <a:ext cx="3998669" cy="6768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Vector charts (1/2)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26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9279" y="5789207"/>
            <a:ext cx="578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Vector chart read on a laptop, with navigation software (top and left edges).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79" y="1275307"/>
            <a:ext cx="5643260" cy="45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645180"/>
            <a:ext cx="3998669" cy="6768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Vector charts (2/2)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26" y="6153288"/>
            <a:ext cx="106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16.12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8151" y="5337680"/>
            <a:ext cx="670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Part of the previous vector chart blown up (by zooming) to show Vancouver </a:t>
            </a:r>
            <a:r>
              <a:rPr lang="en-US" sz="2000" dirty="0" err="1">
                <a:latin typeface="Arial"/>
                <a:cs typeface="Arial"/>
              </a:rPr>
              <a:t>harbour</a:t>
            </a:r>
            <a:r>
              <a:rPr lang="en-US" sz="2000" dirty="0">
                <a:latin typeface="Arial"/>
                <a:cs typeface="Arial"/>
              </a:rPr>
              <a:t>: all available details are provided. The writing remains perfectly readable, with the characters retaining the same size.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65" y="1238972"/>
            <a:ext cx="5643260" cy="39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75856" y="2528900"/>
            <a:ext cx="2592288" cy="1800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sz="3000" dirty="0">
                <a:solidFill>
                  <a:schemeClr val="bg1"/>
                </a:solidFill>
                <a:latin typeface="Arial"/>
                <a:cs typeface="Arial"/>
              </a:rPr>
              <a:t>End of </a:t>
            </a:r>
            <a:br>
              <a:rPr lang="en-CA" sz="3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CA" sz="3000" dirty="0">
                <a:solidFill>
                  <a:schemeClr val="bg1"/>
                </a:solidFill>
                <a:latin typeface="Arial"/>
                <a:cs typeface="Arial"/>
              </a:rPr>
              <a:t>Session 7</a:t>
            </a:r>
            <a:endParaRPr lang="en-US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5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340" y="6202766"/>
            <a:ext cx="1451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 15.1 (right half)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340" y="2781837"/>
            <a:ext cx="3575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Doubling the bearing</a:t>
            </a:r>
            <a:r>
              <a:rPr lang="en-US" dirty="0"/>
              <a:t>, e.g. from 45° to 90°:</a:t>
            </a:r>
          </a:p>
          <a:p>
            <a:endParaRPr lang="en-US" dirty="0"/>
          </a:p>
          <a:p>
            <a:r>
              <a:rPr lang="en-US" dirty="0"/>
              <a:t>Distance from the landmark (BC)</a:t>
            </a:r>
          </a:p>
          <a:p>
            <a:r>
              <a:rPr lang="en-US" dirty="0"/>
              <a:t>= distance travelled by the boat (AB)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5" y="1484835"/>
            <a:ext cx="4115066" cy="4594194"/>
          </a:xfrm>
        </p:spPr>
      </p:pic>
    </p:spTree>
    <p:extLst>
      <p:ext uri="{BB962C8B-B14F-4D97-AF65-F5344CB8AC3E}">
        <p14:creationId xmlns:p14="http://schemas.microsoft.com/office/powerpoint/2010/main" val="1463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341" y="6202766"/>
            <a:ext cx="797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 15.2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340" y="903122"/>
            <a:ext cx="417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Distance from the landmark ≈ </a:t>
            </a:r>
          </a:p>
          <a:p>
            <a:r>
              <a:rPr lang="en-US" dirty="0">
                <a:latin typeface="Arial"/>
                <a:cs typeface="Arial"/>
              </a:rPr>
              <a:t>6 times the distance travelled (A-B) </a:t>
            </a:r>
          </a:p>
          <a:p>
            <a:r>
              <a:rPr lang="en-US" dirty="0">
                <a:latin typeface="Arial"/>
                <a:cs typeface="Arial"/>
              </a:rPr>
              <a:t>for a change of bearing of 10°.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80" y="2312748"/>
            <a:ext cx="6719798" cy="3298664"/>
          </a:xfrm>
        </p:spPr>
      </p:pic>
    </p:spTree>
    <p:extLst>
      <p:ext uri="{BB962C8B-B14F-4D97-AF65-F5344CB8AC3E}">
        <p14:creationId xmlns:p14="http://schemas.microsoft.com/office/powerpoint/2010/main" val="100519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54" y="610319"/>
            <a:ext cx="84903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/>
                <a:cs typeface="Arial"/>
              </a:rPr>
              <a:t>b. Using a vertical sextant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093" y="2795996"/>
            <a:ext cx="98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l"/>
                <a:cs typeface="Aril"/>
              </a:rPr>
              <a:t>Fig. 15.4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1989" y="6255224"/>
            <a:ext cx="98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l"/>
                <a:cs typeface="Aril"/>
              </a:rPr>
              <a:t>Fig. 15.5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042" y="1297584"/>
            <a:ext cx="4463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l"/>
                <a:cs typeface="Aril"/>
              </a:rPr>
              <a:t>d = h / </a:t>
            </a:r>
            <a:r>
              <a:rPr lang="en-US" b="1" dirty="0" err="1">
                <a:latin typeface="Aril"/>
                <a:cs typeface="Aril"/>
              </a:rPr>
              <a:t>tg</a:t>
            </a:r>
            <a:r>
              <a:rPr lang="en-US" b="1" dirty="0">
                <a:latin typeface="Aril"/>
                <a:cs typeface="Aril"/>
              </a:rPr>
              <a:t> </a:t>
            </a:r>
            <a:r>
              <a:rPr lang="el-GR" b="1" dirty="0">
                <a:latin typeface="Aril"/>
                <a:cs typeface="Aril"/>
              </a:rPr>
              <a:t>α</a:t>
            </a:r>
            <a:r>
              <a:rPr lang="en-US" dirty="0">
                <a:latin typeface="Aril"/>
                <a:cs typeface="Aril"/>
              </a:rPr>
              <a:t>  </a:t>
            </a:r>
          </a:p>
          <a:p>
            <a:endParaRPr lang="en-US" dirty="0">
              <a:latin typeface="Aril"/>
              <a:cs typeface="Ari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l"/>
                <a:cs typeface="Aril"/>
              </a:rPr>
              <a:t>Measure </a:t>
            </a:r>
            <a:r>
              <a:rPr lang="el-GR" dirty="0">
                <a:latin typeface="Aril"/>
                <a:cs typeface="Aril"/>
              </a:rPr>
              <a:t>α</a:t>
            </a:r>
            <a:r>
              <a:rPr lang="en-US" dirty="0">
                <a:latin typeface="Aril"/>
                <a:cs typeface="Aril"/>
              </a:rPr>
              <a:t> with a vertical sextant;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l"/>
                <a:cs typeface="Aril"/>
              </a:rPr>
              <a:t>read “</a:t>
            </a:r>
            <a:r>
              <a:rPr lang="en-US" dirty="0" err="1">
                <a:latin typeface="Aril"/>
                <a:cs typeface="Aril"/>
              </a:rPr>
              <a:t>tg</a:t>
            </a:r>
            <a:r>
              <a:rPr lang="en-US" dirty="0">
                <a:latin typeface="Aril"/>
                <a:cs typeface="Aril"/>
              </a:rPr>
              <a:t> </a:t>
            </a:r>
            <a:r>
              <a:rPr lang="el-GR" dirty="0">
                <a:latin typeface="Aril"/>
                <a:cs typeface="Aril"/>
              </a:rPr>
              <a:t>α</a:t>
            </a:r>
            <a:r>
              <a:rPr lang="en-US" dirty="0">
                <a:latin typeface="Aril"/>
                <a:cs typeface="Aril"/>
              </a:rPr>
              <a:t>” off a trigonometric table;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l"/>
                <a:cs typeface="Aril"/>
              </a:rPr>
              <a:t>read “h” off the marine chart.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454" y="3323541"/>
            <a:ext cx="4649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l"/>
                <a:cs typeface="Aril"/>
              </a:rPr>
              <a:t>Without trigonometry table, use the formula:</a:t>
            </a:r>
          </a:p>
          <a:p>
            <a:endParaRPr lang="en-US" dirty="0">
              <a:latin typeface="Aril"/>
              <a:cs typeface="Aril"/>
            </a:endParaRPr>
          </a:p>
          <a:p>
            <a:r>
              <a:rPr lang="en-US" b="1" dirty="0">
                <a:latin typeface="Aril"/>
                <a:cs typeface="Aril"/>
              </a:rPr>
              <a:t>d</a:t>
            </a:r>
            <a:r>
              <a:rPr lang="en-US" dirty="0">
                <a:latin typeface="Aril"/>
                <a:cs typeface="Aril"/>
              </a:rPr>
              <a:t> (in NM) = </a:t>
            </a:r>
            <a:r>
              <a:rPr lang="en-US" u="sng" dirty="0">
                <a:latin typeface="Aril"/>
                <a:cs typeface="Aril"/>
              </a:rPr>
              <a:t>[</a:t>
            </a:r>
            <a:r>
              <a:rPr lang="en-US" b="1" u="sng" dirty="0">
                <a:latin typeface="Aril"/>
                <a:cs typeface="Aril"/>
              </a:rPr>
              <a:t>height of landmark </a:t>
            </a:r>
            <a:r>
              <a:rPr lang="en-US" u="sng" dirty="0">
                <a:latin typeface="Aril"/>
                <a:cs typeface="Aril"/>
              </a:rPr>
              <a:t>in m] x 1.85</a:t>
            </a:r>
          </a:p>
          <a:p>
            <a:r>
              <a:rPr lang="en-US" dirty="0">
                <a:latin typeface="Aril"/>
                <a:cs typeface="Aril"/>
              </a:rPr>
              <a:t>	      		angle </a:t>
            </a:r>
            <a:r>
              <a:rPr lang="el-GR" b="1" dirty="0">
                <a:latin typeface="Aril"/>
                <a:cs typeface="Aril"/>
              </a:rPr>
              <a:t>α</a:t>
            </a:r>
            <a:r>
              <a:rPr lang="en-US" dirty="0">
                <a:latin typeface="Aril"/>
                <a:cs typeface="Aril"/>
              </a:rPr>
              <a:t> in minutes of angle</a:t>
            </a:r>
          </a:p>
          <a:p>
            <a:endParaRPr lang="en-US" dirty="0">
              <a:latin typeface="Aril"/>
              <a:cs typeface="Aril"/>
            </a:endParaRPr>
          </a:p>
          <a:p>
            <a:r>
              <a:rPr lang="en-US" dirty="0">
                <a:latin typeface="Aril"/>
                <a:cs typeface="Aril"/>
              </a:rPr>
              <a:t>Valid for small angles </a:t>
            </a:r>
            <a:r>
              <a:rPr lang="el-GR" dirty="0">
                <a:latin typeface="Aril"/>
                <a:cs typeface="Aril"/>
              </a:rPr>
              <a:t>α</a:t>
            </a:r>
            <a:r>
              <a:rPr lang="en-US" dirty="0">
                <a:latin typeface="Aril"/>
                <a:cs typeface="Aril"/>
              </a:rPr>
              <a:t>.</a:t>
            </a:r>
          </a:p>
        </p:txBody>
      </p:sp>
      <p:pic>
        <p:nvPicPr>
          <p:cNvPr id="9" name="Picture 8" descr="15.4 Lighthouse 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19" y="2036248"/>
            <a:ext cx="3260921" cy="623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54" y="4613944"/>
            <a:ext cx="5753786" cy="1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238" y="5830458"/>
            <a:ext cx="789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boat position can be determined from a distance to the landmark (circle of position, vertical sextant), and a bearing (hand-bearing compass)</a:t>
            </a:r>
          </a:p>
        </p:txBody>
      </p:sp>
      <p:pic>
        <p:nvPicPr>
          <p:cNvPr id="5" name="Picture 4" descr="15.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22" y="395452"/>
            <a:ext cx="5018607" cy="5106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522" y="5199778"/>
            <a:ext cx="98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l"/>
                <a:cs typeface="Aril"/>
              </a:rPr>
              <a:t>Fig. 15.6</a:t>
            </a:r>
          </a:p>
        </p:txBody>
      </p:sp>
    </p:spTree>
    <p:extLst>
      <p:ext uri="{BB962C8B-B14F-4D97-AF65-F5344CB8AC3E}">
        <p14:creationId xmlns:p14="http://schemas.microsoft.com/office/powerpoint/2010/main" val="180251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00" y="434551"/>
            <a:ext cx="589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c. Using a horizontal sextant</a:t>
            </a:r>
          </a:p>
        </p:txBody>
      </p:sp>
      <p:pic>
        <p:nvPicPr>
          <p:cNvPr id="6" name="Picture 5" descr="15.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3" y="1421681"/>
            <a:ext cx="3177492" cy="37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46" y="1421681"/>
            <a:ext cx="3177492" cy="3743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252" y="4933699"/>
            <a:ext cx="106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15.7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8258" y="4933699"/>
            <a:ext cx="104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Fig. 15.8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100" y="5469806"/>
            <a:ext cx="827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circle of position from which two landmarks can be seen at a given sextant angle (e.g. 30°, Fig. 15.7) is centered at the intersection of two radii drawn at </a:t>
            </a:r>
          </a:p>
          <a:p>
            <a:r>
              <a:rPr lang="el-GR" dirty="0">
                <a:latin typeface="Arial"/>
                <a:cs typeface="Arial"/>
              </a:rPr>
              <a:t>α</a:t>
            </a:r>
            <a:r>
              <a:rPr lang="en-US" dirty="0">
                <a:latin typeface="Arial"/>
                <a:cs typeface="Arial"/>
              </a:rPr>
              <a:t> = (90° - sextant angle = 90° - 30° = 60° in this example) off the base line linking the two landmarks (Fig. 15.8).</a:t>
            </a:r>
          </a:p>
        </p:txBody>
      </p:sp>
    </p:spTree>
    <p:extLst>
      <p:ext uri="{BB962C8B-B14F-4D97-AF65-F5344CB8AC3E}">
        <p14:creationId xmlns:p14="http://schemas.microsoft.com/office/powerpoint/2010/main" val="59744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1" y="764704"/>
            <a:ext cx="3159848" cy="37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86" y="849064"/>
            <a:ext cx="4006104" cy="3574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9973" y="4779810"/>
            <a:ext cx="106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Fig. 15.9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7335" y="4792705"/>
            <a:ext cx="104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Fig. 15.10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485" y="5300203"/>
            <a:ext cx="86650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boat position can be established from: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 circle of position (horizontal sextant) and a bearing (hand-bearing compass, Fig. 15.9)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from two circles of position (horizontal sextant, Fig. 15.10) using three landmarks</a:t>
            </a:r>
          </a:p>
        </p:txBody>
      </p:sp>
    </p:spTree>
    <p:extLst>
      <p:ext uri="{BB962C8B-B14F-4D97-AF65-F5344CB8AC3E}">
        <p14:creationId xmlns:p14="http://schemas.microsoft.com/office/powerpoint/2010/main" val="100793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742" y="1835723"/>
            <a:ext cx="8204773" cy="4571517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Arial"/>
                <a:cs typeface="Arial"/>
              </a:rPr>
              <a:t>Under the best conditions (see limiting factors, next slide), the horizontal accuracy of the GPS system is approximately </a:t>
            </a:r>
            <a:r>
              <a:rPr lang="en-US" sz="2200" b="1" dirty="0">
                <a:latin typeface="Arial"/>
                <a:cs typeface="Arial"/>
              </a:rPr>
              <a:t>3 to 8 </a:t>
            </a:r>
            <a:r>
              <a:rPr lang="en-US" sz="2200" b="1" dirty="0" err="1">
                <a:latin typeface="Arial"/>
                <a:cs typeface="Arial"/>
              </a:rPr>
              <a:t>metres</a:t>
            </a:r>
            <a:r>
              <a:rPr lang="en-US" sz="2200" b="1" dirty="0">
                <a:latin typeface="Arial"/>
                <a:cs typeface="Arial"/>
              </a:rPr>
              <a:t> 95% of the time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Arial"/>
                <a:cs typeface="Arial"/>
              </a:rPr>
              <a:t>The use of the </a:t>
            </a:r>
            <a:r>
              <a:rPr lang="en-US" sz="2200" b="1" dirty="0">
                <a:latin typeface="Arial"/>
                <a:cs typeface="Arial"/>
              </a:rPr>
              <a:t>Wide Area Augmentation System </a:t>
            </a:r>
            <a:r>
              <a:rPr lang="en-US" sz="2200" dirty="0">
                <a:latin typeface="Arial"/>
                <a:cs typeface="Arial"/>
              </a:rPr>
              <a:t>(WAAS), which provides corrections through a geostationary satellite, is one way to increase accuracy. </a:t>
            </a:r>
            <a:r>
              <a:rPr lang="en-US" sz="2200" b="1" dirty="0">
                <a:latin typeface="Arial"/>
                <a:cs typeface="Arial"/>
              </a:rPr>
              <a:t>Differential GPS</a:t>
            </a:r>
            <a:r>
              <a:rPr lang="en-US" sz="2200" dirty="0">
                <a:latin typeface="Arial"/>
                <a:cs typeface="Arial"/>
              </a:rPr>
              <a:t>, sending local corrections via ground transmitters close to US and Canadian shorelines, is another way.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Arial"/>
                <a:cs typeface="Arial"/>
              </a:rPr>
              <a:t>Vertical accuracy is considerably lower.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Arial"/>
                <a:cs typeface="Arial"/>
              </a:rPr>
              <a:t>The new European “Galileo” system (with partial implementation in 2017) will provide increased accuracy.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4183" y="541372"/>
            <a:ext cx="5955406" cy="575033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"/>
                <a:cs typeface="Arial"/>
              </a:rPr>
              <a:t>2. GPS; Electronic charts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743" y="1142429"/>
            <a:ext cx="2263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a. Accuracy</a:t>
            </a:r>
          </a:p>
        </p:txBody>
      </p:sp>
    </p:spTree>
    <p:extLst>
      <p:ext uri="{BB962C8B-B14F-4D97-AF65-F5344CB8AC3E}">
        <p14:creationId xmlns:p14="http://schemas.microsoft.com/office/powerpoint/2010/main" val="252428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1069</Words>
  <Application>Microsoft Macintosh PowerPoint</Application>
  <PresentationFormat>On-screen Show (4:3)</PresentationFormat>
  <Paragraphs>111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Aril</vt:lpstr>
      <vt:lpstr>Calibri</vt:lpstr>
      <vt:lpstr>Ria</vt:lpstr>
      <vt:lpstr>Office Theme</vt:lpstr>
      <vt:lpstr>PowerPoint Presentation</vt:lpstr>
      <vt:lpstr>1. Distance from a landmark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GPS; Electronic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Delphine Prinet</cp:lastModifiedBy>
  <cp:revision>60</cp:revision>
  <dcterms:created xsi:type="dcterms:W3CDTF">2017-01-24T22:12:26Z</dcterms:created>
  <dcterms:modified xsi:type="dcterms:W3CDTF">2020-06-17T13:37:06Z</dcterms:modified>
</cp:coreProperties>
</file>