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7A1C08-4DDD-4AFB-8A0A-F52050CFB13C}" type="datetimeFigureOut">
              <a:rPr lang="en-US" smtClean="0"/>
              <a:pPr/>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4189660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A1C08-4DDD-4AFB-8A0A-F52050CFB13C}" type="datetimeFigureOut">
              <a:rPr lang="en-US" smtClean="0"/>
              <a:pPr/>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97277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A1C08-4DDD-4AFB-8A0A-F52050CFB13C}" type="datetimeFigureOut">
              <a:rPr lang="en-US" smtClean="0"/>
              <a:pPr/>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425385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A1C08-4DDD-4AFB-8A0A-F52050CFB13C}" type="datetimeFigureOut">
              <a:rPr lang="en-US" smtClean="0"/>
              <a:pPr/>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2178147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7A1C08-4DDD-4AFB-8A0A-F52050CFB13C}" type="datetimeFigureOut">
              <a:rPr lang="en-US" smtClean="0"/>
              <a:pPr/>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992502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7A1C08-4DDD-4AFB-8A0A-F52050CFB13C}" type="datetimeFigureOut">
              <a:rPr lang="en-US" smtClean="0"/>
              <a:pPr/>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87437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7A1C08-4DDD-4AFB-8A0A-F52050CFB13C}" type="datetimeFigureOut">
              <a:rPr lang="en-US" smtClean="0"/>
              <a:pPr/>
              <a:t>2/20/2016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275601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7A1C08-4DDD-4AFB-8A0A-F52050CFB13C}" type="datetimeFigureOut">
              <a:rPr lang="en-US" smtClean="0"/>
              <a:pPr/>
              <a:t>2/20/2016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219701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7A1C08-4DDD-4AFB-8A0A-F52050CFB13C}" type="datetimeFigureOut">
              <a:rPr lang="en-US" smtClean="0"/>
              <a:pPr/>
              <a:t>2/20/2016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288344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A1C08-4DDD-4AFB-8A0A-F52050CFB13C}" type="datetimeFigureOut">
              <a:rPr lang="en-US" smtClean="0"/>
              <a:pPr/>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84094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A1C08-4DDD-4AFB-8A0A-F52050CFB13C}" type="datetimeFigureOut">
              <a:rPr lang="en-US" smtClean="0"/>
              <a:pPr/>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2307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A1C08-4DDD-4AFB-8A0A-F52050CFB13C}" type="datetimeFigureOut">
              <a:rPr lang="en-US" smtClean="0"/>
              <a:pPr/>
              <a:t>2/20/2016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12FCBD-E5C2-4670-9F53-FE727774E069}" type="slidenum">
              <a:rPr lang="en-US" smtClean="0"/>
              <a:pPr/>
              <a:t>‹#›</a:t>
            </a:fld>
            <a:endParaRPr lang="en-US"/>
          </a:p>
        </p:txBody>
      </p:sp>
    </p:spTree>
    <p:extLst>
      <p:ext uri="{BB962C8B-B14F-4D97-AF65-F5344CB8AC3E}">
        <p14:creationId xmlns:p14="http://schemas.microsoft.com/office/powerpoint/2010/main" xmlns="" val="3241287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Chemical Tankers Operation</a:t>
            </a:r>
            <a:endParaRPr lang="en-US" dirty="0"/>
          </a:p>
        </p:txBody>
      </p:sp>
      <p:sp>
        <p:nvSpPr>
          <p:cNvPr id="3" name="Subtitle 2"/>
          <p:cNvSpPr>
            <a:spLocks noGrp="1"/>
          </p:cNvSpPr>
          <p:nvPr>
            <p:ph type="subTitle" idx="1"/>
          </p:nvPr>
        </p:nvSpPr>
        <p:spPr/>
        <p:txBody>
          <a:bodyPr/>
          <a:lstStyle/>
          <a:p>
            <a:r>
              <a:rPr lang="en-US" dirty="0" smtClean="0">
                <a:solidFill>
                  <a:srgbClr val="FF0000"/>
                </a:solidFill>
              </a:rPr>
              <a:t>Preparation for cargo operation : Chemical tanker safety procedure</a:t>
            </a:r>
            <a:endParaRPr lang="en-US" dirty="0">
              <a:solidFill>
                <a:srgbClr val="FF0000"/>
              </a:solidFill>
            </a:endParaRPr>
          </a:p>
        </p:txBody>
      </p:sp>
    </p:spTree>
    <p:extLst>
      <p:ext uri="{BB962C8B-B14F-4D97-AF65-F5344CB8AC3E}">
        <p14:creationId xmlns:p14="http://schemas.microsoft.com/office/powerpoint/2010/main" xmlns="" val="3614205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Means should be provided for the prompt removal of any spillage on deck.</a:t>
            </a:r>
          </a:p>
          <a:p>
            <a:r>
              <a:rPr lang="en-US" dirty="0" smtClean="0"/>
              <a:t>Fire fighting equipment should be inspected, and ready for immediate use.</a:t>
            </a:r>
          </a:p>
          <a:p>
            <a:r>
              <a:rPr lang="en-US" dirty="0" smtClean="0"/>
              <a:t>Correct personal protective clothing and breathing apparatus, appropriate to the cargo, should be immediately available, and should be worn as necessary.</a:t>
            </a:r>
          </a:p>
          <a:p>
            <a:endParaRPr lang="en-US" dirty="0"/>
          </a:p>
        </p:txBody>
      </p:sp>
    </p:spTree>
    <p:extLst>
      <p:ext uri="{BB962C8B-B14F-4D97-AF65-F5344CB8AC3E}">
        <p14:creationId xmlns:p14="http://schemas.microsoft.com/office/powerpoint/2010/main" xmlns="" val="2134037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2800" dirty="0" smtClean="0"/>
              <a:t>Just prior to commencing cargo transfer, the responsible officer should check that the cargo pipeline system is set correctly, that correct valves are open and that pipeline valves not being used (including drop valves) are closed.</a:t>
            </a:r>
          </a:p>
          <a:p>
            <a:r>
              <a:rPr lang="en-US" sz="2800" dirty="0" smtClean="0"/>
              <a:t>A liaison meeting should be held with the responsible terminal staff, at which the operational plan for the order of cargo handling can be agreed. The following joint ship and shore checks in co-operation with a terminal representative are recommended:</a:t>
            </a:r>
          </a:p>
          <a:p>
            <a:endParaRPr lang="en-US" sz="2800" dirty="0" smtClean="0"/>
          </a:p>
          <a:p>
            <a:endParaRPr lang="en-US" dirty="0"/>
          </a:p>
        </p:txBody>
      </p:sp>
    </p:spTree>
    <p:extLst>
      <p:ext uri="{BB962C8B-B14F-4D97-AF65-F5344CB8AC3E}">
        <p14:creationId xmlns:p14="http://schemas.microsoft.com/office/powerpoint/2010/main" xmlns="" val="2639305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27584" y="1600200"/>
            <a:ext cx="7416824"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336939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1.That the Ship/Shore Safety Checklist has been completed satisfactorily.</a:t>
            </a:r>
          </a:p>
          <a:p>
            <a:endParaRPr lang="en-US" dirty="0" smtClean="0"/>
          </a:p>
          <a:p>
            <a:r>
              <a:rPr lang="en-US" dirty="0" smtClean="0"/>
              <a:t> 2. That local and terminal regulations have been ascertained and are being observed.</a:t>
            </a:r>
          </a:p>
          <a:p>
            <a:endParaRPr lang="en-US" dirty="0" smtClean="0"/>
          </a:p>
          <a:p>
            <a:r>
              <a:rPr lang="en-US" dirty="0" smtClean="0"/>
              <a:t> 3. That agreement has been reached with the responsible terminal representative about signals to indicate stand-by, start operation, slow down and stop operation.</a:t>
            </a:r>
          </a:p>
          <a:p>
            <a:endParaRPr lang="en-US" dirty="0" smtClean="0"/>
          </a:p>
          <a:p>
            <a:r>
              <a:rPr lang="en-US" dirty="0" smtClean="0"/>
              <a:t> 4. That when shore-supplied nitrogen is to be used for </a:t>
            </a:r>
            <a:r>
              <a:rPr lang="en-US" dirty="0" err="1" smtClean="0"/>
              <a:t>inerting</a:t>
            </a:r>
            <a:r>
              <a:rPr lang="en-US" dirty="0" smtClean="0"/>
              <a:t> cargo tanks, the procedure for handling it has been agreed.</a:t>
            </a:r>
          </a:p>
          <a:p>
            <a:endParaRPr lang="en-US" dirty="0"/>
          </a:p>
        </p:txBody>
      </p:sp>
    </p:spTree>
    <p:extLst>
      <p:ext uri="{BB962C8B-B14F-4D97-AF65-F5344CB8AC3E}">
        <p14:creationId xmlns:p14="http://schemas.microsoft.com/office/powerpoint/2010/main" xmlns="" val="4132288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5. That the sequence of cargoes and pumping rates has been agreed.</a:t>
            </a:r>
          </a:p>
          <a:p>
            <a:endParaRPr lang="en-US" dirty="0" smtClean="0"/>
          </a:p>
          <a:p>
            <a:r>
              <a:rPr lang="en-US" dirty="0" smtClean="0"/>
              <a:t> 6. Whether ship or shore will order pumps to be stopped on completion.</a:t>
            </a:r>
          </a:p>
          <a:p>
            <a:endParaRPr lang="en-US" dirty="0" smtClean="0"/>
          </a:p>
          <a:p>
            <a:r>
              <a:rPr lang="en-US" dirty="0" smtClean="0"/>
              <a:t> 7. That emergency shutdown procedures, and action to be taken in case of fire or other emergency, have been agreed.</a:t>
            </a:r>
          </a:p>
          <a:p>
            <a:endParaRPr lang="en-US" dirty="0" smtClean="0"/>
          </a:p>
          <a:p>
            <a:r>
              <a:rPr lang="en-US" dirty="0" smtClean="0"/>
              <a:t> 8. That if an insulating flange is used in the hose connection, its insulation has not been impaired.</a:t>
            </a:r>
          </a:p>
          <a:p>
            <a:pPr marL="0" indent="0">
              <a:buNone/>
            </a:pPr>
            <a:r>
              <a:rPr lang="en-US" dirty="0" smtClean="0"/>
              <a:t> </a:t>
            </a:r>
          </a:p>
          <a:p>
            <a:endParaRPr lang="en-US" dirty="0"/>
          </a:p>
        </p:txBody>
      </p:sp>
    </p:spTree>
    <p:extLst>
      <p:ext uri="{BB962C8B-B14F-4D97-AF65-F5344CB8AC3E}">
        <p14:creationId xmlns:p14="http://schemas.microsoft.com/office/powerpoint/2010/main" xmlns="" val="91610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t>
            </a:r>
            <a:endParaRPr lang="en-US" dirty="0"/>
          </a:p>
        </p:txBody>
      </p:sp>
      <p:sp>
        <p:nvSpPr>
          <p:cNvPr id="3" name="Content Placeholder 2"/>
          <p:cNvSpPr>
            <a:spLocks noGrp="1"/>
          </p:cNvSpPr>
          <p:nvPr>
            <p:ph idx="1"/>
          </p:nvPr>
        </p:nvSpPr>
        <p:spPr/>
        <p:txBody>
          <a:bodyPr/>
          <a:lstStyle/>
          <a:p>
            <a:r>
              <a:rPr lang="en-US" dirty="0" smtClean="0"/>
              <a:t>HAZARDS</a:t>
            </a:r>
          </a:p>
          <a:p>
            <a:r>
              <a:rPr lang="en-US" dirty="0" smtClean="0"/>
              <a:t>PERSONNEL </a:t>
            </a:r>
            <a:r>
              <a:rPr lang="en-US" dirty="0"/>
              <a:t>AND </a:t>
            </a:r>
            <a:r>
              <a:rPr lang="en-US" dirty="0" smtClean="0"/>
              <a:t>HEALTH</a:t>
            </a:r>
          </a:p>
          <a:p>
            <a:r>
              <a:rPr lang="en-US" dirty="0"/>
              <a:t>REACTIVITY </a:t>
            </a:r>
            <a:r>
              <a:rPr lang="en-US" dirty="0" smtClean="0"/>
              <a:t>HAZARDZ</a:t>
            </a:r>
          </a:p>
          <a:p>
            <a:r>
              <a:rPr lang="en-US" dirty="0"/>
              <a:t>MEDICAL </a:t>
            </a:r>
            <a:r>
              <a:rPr lang="en-US" dirty="0" smtClean="0"/>
              <a:t>TREATMENT</a:t>
            </a:r>
          </a:p>
          <a:p>
            <a:r>
              <a:rPr lang="en-US" dirty="0"/>
              <a:t>ATMOSPHERE </a:t>
            </a:r>
            <a:r>
              <a:rPr lang="en-US" dirty="0" smtClean="0"/>
              <a:t>EVALUATION</a:t>
            </a:r>
          </a:p>
          <a:p>
            <a:r>
              <a:rPr lang="en-US" dirty="0"/>
              <a:t>GENERAL SAFETY </a:t>
            </a:r>
            <a:r>
              <a:rPr lang="en-US" dirty="0" smtClean="0"/>
              <a:t>REGULATION</a:t>
            </a:r>
          </a:p>
        </p:txBody>
      </p:sp>
    </p:spTree>
    <p:extLst>
      <p:ext uri="{BB962C8B-B14F-4D97-AF65-F5344CB8AC3E}">
        <p14:creationId xmlns:p14="http://schemas.microsoft.com/office/powerpoint/2010/main" xmlns="" val="2814288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HAZARDS</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2400" dirty="0" smtClean="0"/>
              <a:t>Hazards </a:t>
            </a:r>
            <a:r>
              <a:rPr lang="en-US" sz="2400" dirty="0"/>
              <a:t>to health, posed by chemical cargoes in tankers are </a:t>
            </a:r>
            <a:r>
              <a:rPr lang="en-US" sz="2400" dirty="0" smtClean="0"/>
              <a:t>:</a:t>
            </a:r>
          </a:p>
          <a:p>
            <a:pPr>
              <a:buFont typeface="Arial" charset="0"/>
              <a:buChar char="•"/>
            </a:pPr>
            <a:r>
              <a:rPr lang="en-US" sz="2400" b="1" dirty="0" smtClean="0"/>
              <a:t>Toxicity</a:t>
            </a:r>
          </a:p>
          <a:p>
            <a:pPr marL="0" indent="0">
              <a:buNone/>
            </a:pPr>
            <a:r>
              <a:rPr lang="en-US" sz="2600" dirty="0"/>
              <a:t>A toxic substance (poison) is one which, when absorbed into the human body by </a:t>
            </a:r>
            <a:r>
              <a:rPr lang="en-US" sz="2600" dirty="0" smtClean="0"/>
              <a:t>ingestion, absorption </a:t>
            </a:r>
            <a:r>
              <a:rPr lang="en-US" sz="2600" dirty="0"/>
              <a:t>or inhalation,</a:t>
            </a:r>
          </a:p>
          <a:p>
            <a:pPr marL="0" indent="0">
              <a:buNone/>
            </a:pPr>
            <a:r>
              <a:rPr lang="en-US" sz="2600" dirty="0"/>
              <a:t>produces a serious or fatal effect i.e. it is hazardous to human </a:t>
            </a:r>
            <a:r>
              <a:rPr lang="en-US" sz="2600" dirty="0" smtClean="0"/>
              <a:t>health.</a:t>
            </a:r>
          </a:p>
          <a:p>
            <a:pPr>
              <a:buFont typeface="Arial" charset="0"/>
              <a:buChar char="•"/>
            </a:pPr>
            <a:r>
              <a:rPr lang="en-US" sz="2400" b="1" dirty="0" smtClean="0"/>
              <a:t>Asphyxia</a:t>
            </a:r>
          </a:p>
          <a:p>
            <a:pPr marL="0" indent="0">
              <a:buNone/>
            </a:pPr>
            <a:r>
              <a:rPr lang="en-US" sz="2600" dirty="0"/>
              <a:t>Is the </a:t>
            </a:r>
            <a:r>
              <a:rPr lang="en-US" sz="2600" dirty="0" smtClean="0"/>
              <a:t>restriction </a:t>
            </a:r>
            <a:r>
              <a:rPr lang="en-US" sz="2600" dirty="0"/>
              <a:t>of supply of oxygen to the body, how-so-ever caused</a:t>
            </a:r>
            <a:r>
              <a:rPr lang="en-US" sz="2600" dirty="0" smtClean="0"/>
              <a:t>.</a:t>
            </a:r>
          </a:p>
          <a:p>
            <a:pPr marL="0" indent="0">
              <a:buNone/>
            </a:pPr>
            <a:r>
              <a:rPr lang="en-US" sz="2600" dirty="0"/>
              <a:t>Asphyxia may be caused by a number of reactions produced when a person comes into</a:t>
            </a:r>
          </a:p>
          <a:p>
            <a:pPr marL="0" indent="0">
              <a:buNone/>
            </a:pPr>
            <a:r>
              <a:rPr lang="en-US" sz="2600" dirty="0"/>
              <a:t>contact with different</a:t>
            </a:r>
          </a:p>
          <a:p>
            <a:pPr marL="0" indent="0">
              <a:buNone/>
            </a:pPr>
            <a:r>
              <a:rPr lang="en-US" sz="2600" dirty="0"/>
              <a:t>chemicals</a:t>
            </a:r>
            <a:r>
              <a:rPr lang="en-US" sz="2600" dirty="0" smtClean="0"/>
              <a:t>:</a:t>
            </a:r>
            <a:endParaRPr lang="en-US" sz="2400" dirty="0"/>
          </a:p>
          <a:p>
            <a:pPr marL="0" indent="0">
              <a:buNone/>
            </a:pPr>
            <a:r>
              <a:rPr lang="en-US" sz="2600" dirty="0" smtClean="0"/>
              <a:t>a</a:t>
            </a:r>
            <a:r>
              <a:rPr lang="en-US" sz="2600" dirty="0"/>
              <a:t>) Blockage of air passage by vomit, blood or secretions.</a:t>
            </a:r>
          </a:p>
          <a:p>
            <a:pPr marL="0" indent="0">
              <a:buNone/>
            </a:pPr>
            <a:r>
              <a:rPr lang="en-US" sz="2600" dirty="0"/>
              <a:t>b) Obstruction of the air passage through spasm of air tubes.</a:t>
            </a:r>
          </a:p>
          <a:p>
            <a:pPr marL="0" indent="0">
              <a:buNone/>
            </a:pPr>
            <a:r>
              <a:rPr lang="en-US" sz="2600" dirty="0"/>
              <a:t>c) Fluid in the lung air spaces caused by irritant fumes.</a:t>
            </a:r>
          </a:p>
          <a:p>
            <a:pPr marL="0" indent="0">
              <a:buNone/>
            </a:pPr>
            <a:r>
              <a:rPr lang="en-US" sz="2600" dirty="0"/>
              <a:t>d) </a:t>
            </a:r>
            <a:r>
              <a:rPr lang="en-US" sz="2600" dirty="0" smtClean="0"/>
              <a:t>Poisoning </a:t>
            </a:r>
            <a:r>
              <a:rPr lang="en-US" sz="2600" dirty="0"/>
              <a:t>of the blood which prevents its binding with and carriage of oxygen into the</a:t>
            </a:r>
          </a:p>
          <a:p>
            <a:pPr marL="0" indent="0">
              <a:buNone/>
            </a:pPr>
            <a:r>
              <a:rPr lang="en-US" sz="2600" dirty="0"/>
              <a:t>body.</a:t>
            </a:r>
          </a:p>
          <a:p>
            <a:pPr marL="0" indent="0">
              <a:buNone/>
            </a:pPr>
            <a:r>
              <a:rPr lang="en-US" sz="2600" dirty="0"/>
              <a:t>e) Poisoning of the mechanism of breathing in the chest or brain.</a:t>
            </a:r>
          </a:p>
          <a:p>
            <a:pPr marL="0" indent="0">
              <a:buNone/>
            </a:pPr>
            <a:r>
              <a:rPr lang="en-US" sz="2600" dirty="0"/>
              <a:t>f) Gases that do not support life because they replace or displace oxygen in the</a:t>
            </a:r>
          </a:p>
          <a:p>
            <a:pPr marL="0" indent="0">
              <a:buNone/>
            </a:pPr>
            <a:r>
              <a:rPr lang="en-US" sz="2600" dirty="0"/>
              <a:t>atmosphere</a:t>
            </a:r>
            <a:r>
              <a:rPr lang="en-US" sz="2600" dirty="0" smtClean="0"/>
              <a:t>.</a:t>
            </a:r>
          </a:p>
          <a:p>
            <a:pPr marL="0" indent="0">
              <a:buNone/>
            </a:pPr>
            <a:endParaRPr lang="en-US" sz="2400" dirty="0" smtClean="0"/>
          </a:p>
          <a:p>
            <a:pPr marL="0" indent="0">
              <a:buNone/>
            </a:pPr>
            <a:endParaRPr lang="en-US" sz="2400" dirty="0"/>
          </a:p>
        </p:txBody>
      </p:sp>
    </p:spTree>
    <p:extLst>
      <p:ext uri="{BB962C8B-B14F-4D97-AF65-F5344CB8AC3E}">
        <p14:creationId xmlns:p14="http://schemas.microsoft.com/office/powerpoint/2010/main" xmlns="" val="1389423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HAZARDS</a:t>
            </a:r>
          </a:p>
        </p:txBody>
      </p:sp>
      <p:sp>
        <p:nvSpPr>
          <p:cNvPr id="3" name="Content Placeholder 2"/>
          <p:cNvSpPr>
            <a:spLocks noGrp="1"/>
          </p:cNvSpPr>
          <p:nvPr>
            <p:ph idx="1"/>
          </p:nvPr>
        </p:nvSpPr>
        <p:spPr/>
        <p:txBody>
          <a:bodyPr>
            <a:normAutofit fontScale="70000" lnSpcReduction="20000"/>
          </a:bodyPr>
          <a:lstStyle/>
          <a:p>
            <a:r>
              <a:rPr lang="en-US" sz="3800" dirty="0" err="1" smtClean="0"/>
              <a:t>Corrosivity</a:t>
            </a:r>
            <a:endParaRPr lang="en-US" sz="3800" dirty="0" smtClean="0"/>
          </a:p>
          <a:p>
            <a:pPr marL="0" indent="0">
              <a:buNone/>
            </a:pPr>
            <a:r>
              <a:rPr lang="en-US" sz="3400" dirty="0"/>
              <a:t>A substance which completely or partly destroys human tissue, causing serious </a:t>
            </a:r>
            <a:r>
              <a:rPr lang="en-US" sz="3400" dirty="0" smtClean="0"/>
              <a:t>damage which </a:t>
            </a:r>
            <a:r>
              <a:rPr lang="en-US" sz="3400" dirty="0"/>
              <a:t>may be permanent</a:t>
            </a:r>
            <a:r>
              <a:rPr lang="en-US" sz="3400" dirty="0" smtClean="0"/>
              <a:t>.</a:t>
            </a:r>
          </a:p>
          <a:p>
            <a:pPr marL="0" indent="0">
              <a:buNone/>
            </a:pPr>
            <a:r>
              <a:rPr lang="en-US" sz="3400" dirty="0"/>
              <a:t>Toxic chemicals may enter the body through inhalation, ingestion or </a:t>
            </a:r>
            <a:r>
              <a:rPr lang="en-US" sz="3400" dirty="0" smtClean="0"/>
              <a:t>absorption </a:t>
            </a:r>
            <a:r>
              <a:rPr lang="en-US" sz="3400" dirty="0"/>
              <a:t>through </a:t>
            </a:r>
            <a:r>
              <a:rPr lang="en-US" sz="3400" dirty="0" smtClean="0"/>
              <a:t>the skin</a:t>
            </a:r>
            <a:r>
              <a:rPr lang="en-US" sz="3400" dirty="0"/>
              <a:t>. The harmful effect </a:t>
            </a:r>
            <a:r>
              <a:rPr lang="en-US" sz="3400" dirty="0" smtClean="0"/>
              <a:t>of a </a:t>
            </a:r>
            <a:r>
              <a:rPr lang="en-US" sz="3400" dirty="0"/>
              <a:t>cargo is </a:t>
            </a:r>
            <a:r>
              <a:rPr lang="en-US" sz="3400" dirty="0" smtClean="0"/>
              <a:t>dependent </a:t>
            </a:r>
            <a:r>
              <a:rPr lang="en-US" sz="3400" dirty="0"/>
              <a:t>upon both its physical and chemical properties. The inhalation hazard </a:t>
            </a:r>
            <a:r>
              <a:rPr lang="en-US" sz="3400" dirty="0" smtClean="0"/>
              <a:t>is </a:t>
            </a:r>
            <a:r>
              <a:rPr lang="en-US" sz="3400" dirty="0"/>
              <a:t>primarily dependent upon the cargoes volatility, the more volatile the cargo the greater the quantity of </a:t>
            </a:r>
            <a:r>
              <a:rPr lang="en-US" sz="3400" dirty="0" smtClean="0"/>
              <a:t>fumes emitted.</a:t>
            </a:r>
            <a:endParaRPr lang="en-US" sz="2800" dirty="0"/>
          </a:p>
          <a:p>
            <a:pPr>
              <a:buFont typeface="Arial" charset="0"/>
              <a:buChar char="•"/>
            </a:pPr>
            <a:r>
              <a:rPr lang="en-US" sz="3800" dirty="0" smtClean="0"/>
              <a:t>Poisoning</a:t>
            </a:r>
          </a:p>
          <a:p>
            <a:pPr marL="0" indent="0">
              <a:buNone/>
            </a:pPr>
            <a:r>
              <a:rPr lang="en-US" dirty="0"/>
              <a:t>A typical case of poisoning involves 3 stage of illness:</a:t>
            </a:r>
          </a:p>
          <a:p>
            <a:pPr marL="0" indent="0">
              <a:buNone/>
            </a:pPr>
            <a:r>
              <a:rPr lang="en-US" dirty="0"/>
              <a:t>1. The latent Stage – is the time between the entry of the poison into the body and the first </a:t>
            </a:r>
            <a:r>
              <a:rPr lang="en-US" dirty="0" smtClean="0"/>
              <a:t>signs or </a:t>
            </a:r>
            <a:r>
              <a:rPr lang="en-US" dirty="0"/>
              <a:t>symptoms </a:t>
            </a:r>
            <a:r>
              <a:rPr lang="en-US" dirty="0" smtClean="0"/>
              <a:t>are apparent</a:t>
            </a:r>
            <a:r>
              <a:rPr lang="en-US" dirty="0"/>
              <a:t>.</a:t>
            </a:r>
          </a:p>
          <a:p>
            <a:pPr>
              <a:buFont typeface="Arial" charset="0"/>
              <a:buChar char="•"/>
            </a:pPr>
            <a:endParaRPr lang="en-US" sz="2000" dirty="0"/>
          </a:p>
        </p:txBody>
      </p:sp>
    </p:spTree>
    <p:extLst>
      <p:ext uri="{BB962C8B-B14F-4D97-AF65-F5344CB8AC3E}">
        <p14:creationId xmlns:p14="http://schemas.microsoft.com/office/powerpoint/2010/main" xmlns="" val="4194886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HAZARDS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2. The Active Stage – when the signs and symptoms are apparent. The general symptoms </a:t>
            </a:r>
            <a:r>
              <a:rPr lang="en-US" dirty="0" smtClean="0"/>
              <a:t>of poisoning </a:t>
            </a:r>
            <a:r>
              <a:rPr lang="en-US" dirty="0"/>
              <a:t>include:</a:t>
            </a:r>
          </a:p>
          <a:p>
            <a:r>
              <a:rPr lang="en-US" dirty="0"/>
              <a:t>headaches , Nausea&amp; vomiting , drowsiness , change in mental </a:t>
            </a:r>
            <a:r>
              <a:rPr lang="en-US" dirty="0" smtClean="0"/>
              <a:t>behavior </a:t>
            </a:r>
            <a:r>
              <a:rPr lang="en-US" dirty="0"/>
              <a:t>, unconsciousness ,</a:t>
            </a:r>
          </a:p>
          <a:p>
            <a:pPr marL="0" indent="0">
              <a:buNone/>
            </a:pPr>
            <a:r>
              <a:rPr lang="en-US" dirty="0"/>
              <a:t>convulsions&amp; pain.</a:t>
            </a:r>
          </a:p>
          <a:p>
            <a:pPr marL="0" indent="0">
              <a:buNone/>
            </a:pPr>
            <a:r>
              <a:rPr lang="en-US" dirty="0"/>
              <a:t>3. The Late Stage – where , if the degree of exposure was small , the patient will start to</a:t>
            </a:r>
          </a:p>
          <a:p>
            <a:pPr marL="0" indent="0">
              <a:buNone/>
            </a:pPr>
            <a:r>
              <a:rPr lang="en-US" dirty="0"/>
              <a:t>recover, and the symptoms </a:t>
            </a:r>
            <a:r>
              <a:rPr lang="en-US" dirty="0" smtClean="0"/>
              <a:t>will usually </a:t>
            </a:r>
            <a:r>
              <a:rPr lang="en-US" dirty="0"/>
              <a:t>reduce in severity</a:t>
            </a:r>
            <a:r>
              <a:rPr lang="en-US" dirty="0" smtClean="0"/>
              <a:t>.</a:t>
            </a:r>
            <a:endParaRPr lang="en-US" dirty="0"/>
          </a:p>
        </p:txBody>
      </p:sp>
    </p:spTree>
    <p:extLst>
      <p:ext uri="{BB962C8B-B14F-4D97-AF65-F5344CB8AC3E}">
        <p14:creationId xmlns:p14="http://schemas.microsoft.com/office/powerpoint/2010/main" xmlns="" val="2120688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HAZARDS</a:t>
            </a:r>
          </a:p>
        </p:txBody>
      </p:sp>
      <p:sp>
        <p:nvSpPr>
          <p:cNvPr id="3" name="Content Placeholder 2"/>
          <p:cNvSpPr>
            <a:spLocks noGrp="1"/>
          </p:cNvSpPr>
          <p:nvPr>
            <p:ph idx="1"/>
          </p:nvPr>
        </p:nvSpPr>
        <p:spPr/>
        <p:txBody>
          <a:bodyPr>
            <a:normAutofit/>
          </a:bodyPr>
          <a:lstStyle/>
          <a:p>
            <a:r>
              <a:rPr lang="en-US" sz="2800" dirty="0"/>
              <a:t>General symptoms of asphyxia are :</a:t>
            </a:r>
          </a:p>
          <a:p>
            <a:pPr marL="0" indent="0">
              <a:buNone/>
            </a:pPr>
            <a:r>
              <a:rPr lang="en-US" sz="2800" dirty="0"/>
              <a:t>- Difficulty in breathing with initial increase in the rate.</a:t>
            </a:r>
          </a:p>
          <a:p>
            <a:pPr marL="0" indent="0">
              <a:buNone/>
            </a:pPr>
            <a:r>
              <a:rPr lang="en-US" sz="2800" dirty="0"/>
              <a:t>- Rapid pulse rate</a:t>
            </a:r>
          </a:p>
          <a:p>
            <a:pPr marL="0" indent="0">
              <a:buNone/>
            </a:pPr>
            <a:r>
              <a:rPr lang="en-US" sz="2800" dirty="0"/>
              <a:t>- Blueness of the skin</a:t>
            </a:r>
          </a:p>
          <a:p>
            <a:pPr marL="0" indent="0">
              <a:buNone/>
            </a:pPr>
            <a:r>
              <a:rPr lang="en-US" sz="2800" dirty="0"/>
              <a:t>- Agitated attitude</a:t>
            </a:r>
          </a:p>
          <a:p>
            <a:pPr marL="0" indent="0">
              <a:buNone/>
            </a:pPr>
            <a:r>
              <a:rPr lang="en-US" sz="2800" dirty="0"/>
              <a:t>- Unconsciousness</a:t>
            </a:r>
          </a:p>
          <a:p>
            <a:pPr>
              <a:buFontTx/>
              <a:buChar char="-"/>
            </a:pPr>
            <a:r>
              <a:rPr lang="en-US" sz="2800" dirty="0" smtClean="0"/>
              <a:t>Pupils </a:t>
            </a:r>
            <a:r>
              <a:rPr lang="en-US" sz="2800" dirty="0"/>
              <a:t>of the eyes react to </a:t>
            </a:r>
            <a:r>
              <a:rPr lang="en-US" sz="2800" dirty="0" smtClean="0"/>
              <a:t>light</a:t>
            </a:r>
          </a:p>
          <a:p>
            <a:pPr marL="0" indent="0">
              <a:buNone/>
            </a:pPr>
            <a:endParaRPr lang="en-US" sz="2800" dirty="0"/>
          </a:p>
        </p:txBody>
      </p:sp>
    </p:spTree>
    <p:extLst>
      <p:ext uri="{BB962C8B-B14F-4D97-AF65-F5344CB8AC3E}">
        <p14:creationId xmlns:p14="http://schemas.microsoft.com/office/powerpoint/2010/main" xmlns="" val="77554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Ship checks prior to arrival</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sz="2800" dirty="0" smtClean="0"/>
              <a:t>When approaching a port to load or discharge cargo, the following important checks should be made by the ship in time to allow any necessary work to be done:</a:t>
            </a:r>
          </a:p>
          <a:p>
            <a:r>
              <a:rPr lang="en-US" sz="2800" dirty="0" smtClean="0"/>
              <a:t>On tanks in which cargo is to be transferred, in-tank instrumentation such as level gauges, level alarms and thermometers should be tested for operation and accuracy, and remote system controls tested where appropriate. High level alarms and tank overflow control alarms are safety critical components of the cargo transfer system, and loading should not commence if pre-transfer checks find them at fault.</a:t>
            </a:r>
          </a:p>
          <a:p>
            <a:endParaRPr lang="en-US" sz="2800" dirty="0" smtClean="0"/>
          </a:p>
          <a:p>
            <a:endParaRPr lang="en-US" dirty="0"/>
          </a:p>
        </p:txBody>
      </p:sp>
    </p:spTree>
    <p:extLst>
      <p:ext uri="{BB962C8B-B14F-4D97-AF65-F5344CB8AC3E}">
        <p14:creationId xmlns:p14="http://schemas.microsoft.com/office/powerpoint/2010/main" xmlns="" val="2099128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PERSONNEL </a:t>
            </a:r>
            <a:r>
              <a:rPr lang="en-US" dirty="0">
                <a:solidFill>
                  <a:srgbClr val="FF0000"/>
                </a:solidFill>
              </a:rPr>
              <a:t>AND HEALTH</a:t>
            </a:r>
          </a:p>
        </p:txBody>
      </p:sp>
      <p:sp>
        <p:nvSpPr>
          <p:cNvPr id="3" name="Content Placeholder 2"/>
          <p:cNvSpPr>
            <a:spLocks noGrp="1"/>
          </p:cNvSpPr>
          <p:nvPr>
            <p:ph idx="1"/>
          </p:nvPr>
        </p:nvSpPr>
        <p:spPr/>
        <p:txBody>
          <a:bodyPr>
            <a:normAutofit/>
          </a:bodyPr>
          <a:lstStyle/>
          <a:p>
            <a:pPr marL="0" indent="0">
              <a:buNone/>
            </a:pPr>
            <a:r>
              <a:rPr lang="en-US" dirty="0"/>
              <a:t>In the event of accidental leakage, emergency inspection or maintenance tasks, personnel</a:t>
            </a:r>
          </a:p>
          <a:p>
            <a:pPr marL="0" indent="0">
              <a:buNone/>
            </a:pPr>
            <a:r>
              <a:rPr lang="en-US" dirty="0"/>
              <a:t>may be exposed to liquid </a:t>
            </a:r>
            <a:r>
              <a:rPr lang="en-US" dirty="0" smtClean="0"/>
              <a:t>or gaseous </a:t>
            </a:r>
            <a:r>
              <a:rPr lang="en-US" dirty="0"/>
              <a:t>products and it is the purpose of this chapter to review the hazards to personal </a:t>
            </a:r>
            <a:r>
              <a:rPr lang="en-US" dirty="0" smtClean="0"/>
              <a:t>safety and </a:t>
            </a:r>
            <a:r>
              <a:rPr lang="en-US" dirty="0"/>
              <a:t>health which </a:t>
            </a:r>
            <a:r>
              <a:rPr lang="en-US" dirty="0" smtClean="0"/>
              <a:t>such circumstances </a:t>
            </a:r>
            <a:r>
              <a:rPr lang="en-US" dirty="0"/>
              <a:t>may present and to out line </a:t>
            </a:r>
            <a:r>
              <a:rPr lang="en-US" dirty="0" smtClean="0"/>
              <a:t>the </a:t>
            </a:r>
            <a:r>
              <a:rPr lang="en-US" dirty="0"/>
              <a:t>means of hazard avoidance.</a:t>
            </a:r>
          </a:p>
        </p:txBody>
      </p:sp>
    </p:spTree>
    <p:extLst>
      <p:ext uri="{BB962C8B-B14F-4D97-AF65-F5344CB8AC3E}">
        <p14:creationId xmlns:p14="http://schemas.microsoft.com/office/powerpoint/2010/main" xmlns="" val="2322364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PERSONNEL AND HEALTH</a:t>
            </a:r>
          </a:p>
        </p:txBody>
      </p:sp>
      <p:sp>
        <p:nvSpPr>
          <p:cNvPr id="3" name="Content Placeholder 2"/>
          <p:cNvSpPr>
            <a:spLocks noGrp="1"/>
          </p:cNvSpPr>
          <p:nvPr>
            <p:ph idx="1"/>
          </p:nvPr>
        </p:nvSpPr>
        <p:spPr/>
        <p:txBody>
          <a:bodyPr>
            <a:normAutofit/>
          </a:bodyPr>
          <a:lstStyle/>
          <a:p>
            <a:pPr marL="0" indent="0">
              <a:buNone/>
            </a:pPr>
            <a:r>
              <a:rPr lang="en-US" sz="2400" dirty="0" smtClean="0"/>
              <a:t>Chemical </a:t>
            </a:r>
            <a:r>
              <a:rPr lang="en-US" sz="2400" dirty="0"/>
              <a:t>tanker cargoes may be divided into four groups</a:t>
            </a:r>
            <a:r>
              <a:rPr lang="en-US" sz="2400" dirty="0" smtClean="0"/>
              <a:t>:</a:t>
            </a:r>
          </a:p>
          <a:p>
            <a:pPr marL="0" indent="0">
              <a:buNone/>
            </a:pPr>
            <a:r>
              <a:rPr lang="en-US" sz="2400" dirty="0" smtClean="0"/>
              <a:t>- Petrochemicals</a:t>
            </a:r>
            <a:endParaRPr lang="en-US" sz="2400" dirty="0"/>
          </a:p>
          <a:p>
            <a:pPr marL="0" indent="0">
              <a:buNone/>
            </a:pPr>
            <a:r>
              <a:rPr lang="en-US" sz="2400" dirty="0"/>
              <a:t>- Alcohols and carbohydrates</a:t>
            </a:r>
          </a:p>
          <a:p>
            <a:pPr marL="0" indent="0">
              <a:buNone/>
            </a:pPr>
            <a:r>
              <a:rPr lang="en-US" sz="2400" dirty="0"/>
              <a:t>- Vegetable and animal oil&amp; fats</a:t>
            </a:r>
          </a:p>
          <a:p>
            <a:pPr>
              <a:buFontTx/>
              <a:buChar char="-"/>
            </a:pPr>
            <a:r>
              <a:rPr lang="en-US" sz="2400" dirty="0" smtClean="0"/>
              <a:t>Acids </a:t>
            </a:r>
            <a:r>
              <a:rPr lang="en-US" sz="2400" dirty="0"/>
              <a:t>and inorganic </a:t>
            </a:r>
            <a:r>
              <a:rPr lang="en-US" sz="2400" dirty="0" smtClean="0"/>
              <a:t>chemicals</a:t>
            </a:r>
          </a:p>
          <a:p>
            <a:pPr marL="0" indent="0">
              <a:buNone/>
            </a:pPr>
            <a:r>
              <a:rPr lang="en-US" sz="2400" dirty="0"/>
              <a:t>Broadly , the hazards of chemical cargoes or their </a:t>
            </a:r>
            <a:r>
              <a:rPr lang="en-US" sz="2400" dirty="0" err="1"/>
              <a:t>vapours</a:t>
            </a:r>
            <a:r>
              <a:rPr lang="en-US" sz="2400" dirty="0"/>
              <a:t> may be fourfold - </a:t>
            </a:r>
            <a:r>
              <a:rPr lang="en-US" sz="2400" b="1" dirty="0" smtClean="0"/>
              <a:t>asphyxia, toxicity, </a:t>
            </a:r>
            <a:r>
              <a:rPr lang="en-US" sz="2400" b="1" dirty="0"/>
              <a:t>low temperature </a:t>
            </a:r>
            <a:r>
              <a:rPr lang="en-US" sz="2400" dirty="0"/>
              <a:t>and</a:t>
            </a:r>
          </a:p>
          <a:p>
            <a:pPr marL="0" indent="0">
              <a:buNone/>
            </a:pPr>
            <a:r>
              <a:rPr lang="en-US" sz="2400" b="1" dirty="0"/>
              <a:t>flammability</a:t>
            </a:r>
            <a:r>
              <a:rPr lang="en-US" sz="2400" dirty="0"/>
              <a:t>, while asphyxia , low temperature and flammability apply to all </a:t>
            </a:r>
            <a:r>
              <a:rPr lang="en-US" sz="2400" dirty="0" smtClean="0"/>
              <a:t>chemical cargoes</a:t>
            </a:r>
            <a:r>
              <a:rPr lang="en-US" sz="2400" dirty="0"/>
              <a:t>, the hazard of </a:t>
            </a:r>
            <a:r>
              <a:rPr lang="en-US" sz="2400" dirty="0" smtClean="0"/>
              <a:t>toxicity applies </a:t>
            </a:r>
            <a:r>
              <a:rPr lang="en-US" sz="2400" dirty="0"/>
              <a:t>to only some of them.</a:t>
            </a:r>
          </a:p>
        </p:txBody>
      </p:sp>
    </p:spTree>
    <p:extLst>
      <p:ext uri="{BB962C8B-B14F-4D97-AF65-F5344CB8AC3E}">
        <p14:creationId xmlns:p14="http://schemas.microsoft.com/office/powerpoint/2010/main" xmlns="" val="1790170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PERSONNEL AND HEALTH</a:t>
            </a:r>
          </a:p>
        </p:txBody>
      </p:sp>
      <p:sp>
        <p:nvSpPr>
          <p:cNvPr id="3" name="Content Placeholder 2"/>
          <p:cNvSpPr>
            <a:spLocks noGrp="1"/>
          </p:cNvSpPr>
          <p:nvPr>
            <p:ph idx="1"/>
          </p:nvPr>
        </p:nvSpPr>
        <p:spPr/>
        <p:txBody>
          <a:bodyPr>
            <a:normAutofit fontScale="77500" lnSpcReduction="20000"/>
          </a:bodyPr>
          <a:lstStyle/>
          <a:p>
            <a:r>
              <a:rPr lang="en-US" dirty="0"/>
              <a:t>Narcosis , which results in interference with or inhibition of normal responses and control.</a:t>
            </a:r>
          </a:p>
          <a:p>
            <a:pPr marL="0" indent="0">
              <a:buNone/>
            </a:pPr>
            <a:r>
              <a:rPr lang="en-US" dirty="0"/>
              <a:t>sensations are </a:t>
            </a:r>
            <a:r>
              <a:rPr lang="en-US" dirty="0" smtClean="0"/>
              <a:t>blunted, movements </a:t>
            </a:r>
            <a:r>
              <a:rPr lang="en-US" dirty="0"/>
              <a:t>become clumsy and reasoning is distorted </a:t>
            </a:r>
            <a:r>
              <a:rPr lang="en-US" dirty="0" smtClean="0"/>
              <a:t>prolonged </a:t>
            </a:r>
            <a:r>
              <a:rPr lang="en-US" dirty="0"/>
              <a:t>and deep exposure to </a:t>
            </a:r>
            <a:r>
              <a:rPr lang="en-US" dirty="0" smtClean="0"/>
              <a:t>a narcotic </a:t>
            </a:r>
            <a:r>
              <a:rPr lang="en-US" dirty="0"/>
              <a:t>may result in</a:t>
            </a:r>
          </a:p>
          <a:p>
            <a:pPr marL="0" indent="0">
              <a:buNone/>
            </a:pPr>
            <a:r>
              <a:rPr lang="en-US" dirty="0"/>
              <a:t>anesthesia (loss of consciousness). while a victim removed from narcotic exposure </a:t>
            </a:r>
            <a:r>
              <a:rPr lang="en-US" dirty="0" smtClean="0"/>
              <a:t>will generally </a:t>
            </a:r>
            <a:r>
              <a:rPr lang="en-US" dirty="0"/>
              <a:t>fully recover, </a:t>
            </a:r>
            <a:r>
              <a:rPr lang="en-US" dirty="0" smtClean="0"/>
              <a:t>the danger </a:t>
            </a:r>
            <a:r>
              <a:rPr lang="en-US" dirty="0"/>
              <a:t>is that while under the influence he will not respond to normal stimuli and be</a:t>
            </a:r>
          </a:p>
          <a:p>
            <a:pPr marL="0" indent="0">
              <a:buNone/>
            </a:pPr>
            <a:r>
              <a:rPr lang="en-US" dirty="0"/>
              <a:t>oblivious of danger.</a:t>
            </a:r>
          </a:p>
          <a:p>
            <a:r>
              <a:rPr lang="en-US" dirty="0"/>
              <a:t>Short or long term or even permanent damage to the body tissue system. with </a:t>
            </a:r>
            <a:r>
              <a:rPr lang="en-US" dirty="0" smtClean="0"/>
              <a:t>some chemicals </a:t>
            </a:r>
            <a:r>
              <a:rPr lang="en-US" dirty="0"/>
              <a:t>this may occur at low</a:t>
            </a:r>
          </a:p>
          <a:p>
            <a:pPr marL="0" indent="0">
              <a:buNone/>
            </a:pPr>
            <a:r>
              <a:rPr lang="en-US" dirty="0"/>
              <a:t>levels of concentration if exposure is prolonged and frequent.</a:t>
            </a:r>
          </a:p>
        </p:txBody>
      </p:sp>
    </p:spTree>
    <p:extLst>
      <p:ext uri="{BB962C8B-B14F-4D97-AF65-F5344CB8AC3E}">
        <p14:creationId xmlns:p14="http://schemas.microsoft.com/office/powerpoint/2010/main" xmlns="" val="3416553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PERSONNEL AND HEALTH</a:t>
            </a:r>
          </a:p>
        </p:txBody>
      </p:sp>
      <p:sp>
        <p:nvSpPr>
          <p:cNvPr id="3" name="Content Placeholder 2"/>
          <p:cNvSpPr>
            <a:spLocks noGrp="1"/>
          </p:cNvSpPr>
          <p:nvPr>
            <p:ph idx="1"/>
          </p:nvPr>
        </p:nvSpPr>
        <p:spPr/>
        <p:txBody>
          <a:bodyPr>
            <a:normAutofit/>
          </a:bodyPr>
          <a:lstStyle/>
          <a:p>
            <a:r>
              <a:rPr lang="en-US" sz="2400" dirty="0"/>
              <a:t>Threshold limit values (TLV</a:t>
            </a:r>
            <a:r>
              <a:rPr lang="en-US" sz="2400" dirty="0" smtClean="0"/>
              <a:t>)</a:t>
            </a:r>
          </a:p>
          <a:p>
            <a:pPr marL="0" indent="0">
              <a:buNone/>
            </a:pPr>
            <a:r>
              <a:rPr lang="en-US" sz="2400" dirty="0"/>
              <a:t>As a guide to permissible </a:t>
            </a:r>
            <a:r>
              <a:rPr lang="en-US" sz="2400" dirty="0" err="1"/>
              <a:t>vapour</a:t>
            </a:r>
            <a:r>
              <a:rPr lang="en-US" sz="2400" dirty="0"/>
              <a:t> concentrations for prolonged exposure, such as might </a:t>
            </a:r>
            <a:r>
              <a:rPr lang="en-US" sz="2400" dirty="0" smtClean="0"/>
              <a:t>occur in </a:t>
            </a:r>
            <a:r>
              <a:rPr lang="en-US" sz="2400" dirty="0"/>
              <a:t>plant operation.,</a:t>
            </a:r>
          </a:p>
          <a:p>
            <a:pPr marL="0" indent="0">
              <a:buNone/>
            </a:pPr>
            <a:r>
              <a:rPr lang="en-US" sz="2400" dirty="0"/>
              <a:t>various governmental authorities publish of threshold limit value ( </a:t>
            </a:r>
            <a:r>
              <a:rPr lang="en-US" sz="2400" dirty="0" err="1"/>
              <a:t>tlv</a:t>
            </a:r>
            <a:r>
              <a:rPr lang="en-US" sz="2400" dirty="0"/>
              <a:t>) for the </a:t>
            </a:r>
            <a:r>
              <a:rPr lang="en-US" sz="2400" dirty="0" smtClean="0"/>
              <a:t>toxic substances </a:t>
            </a:r>
            <a:r>
              <a:rPr lang="en-US" sz="2400" dirty="0"/>
              <a:t>most handled </a:t>
            </a:r>
            <a:r>
              <a:rPr lang="en-US" sz="2400" dirty="0" smtClean="0"/>
              <a:t>by industry</a:t>
            </a:r>
            <a:r>
              <a:rPr lang="en-US" sz="2400" dirty="0"/>
              <a:t>. the recommended </a:t>
            </a:r>
            <a:r>
              <a:rPr lang="en-US" sz="2400" dirty="0" err="1"/>
              <a:t>tlvs</a:t>
            </a:r>
            <a:r>
              <a:rPr lang="en-US" sz="2400" dirty="0"/>
              <a:t> are updated annually in the light of </a:t>
            </a:r>
            <a:r>
              <a:rPr lang="en-US" sz="2400" dirty="0" smtClean="0"/>
              <a:t>experience and </a:t>
            </a:r>
            <a:r>
              <a:rPr lang="en-US" sz="2400" dirty="0"/>
              <a:t>increased knowledge </a:t>
            </a:r>
            <a:r>
              <a:rPr lang="en-US" sz="2400" dirty="0" smtClean="0"/>
              <a:t>.</a:t>
            </a:r>
          </a:p>
          <a:p>
            <a:pPr marL="0" indent="0">
              <a:buNone/>
            </a:pPr>
            <a:r>
              <a:rPr lang="en-US" sz="2400"/>
              <a:t>chemical burns</a:t>
            </a:r>
            <a:endParaRPr lang="en-US" sz="2400" dirty="0"/>
          </a:p>
        </p:txBody>
      </p:sp>
    </p:spTree>
    <p:extLst>
      <p:ext uri="{BB962C8B-B14F-4D97-AF65-F5344CB8AC3E}">
        <p14:creationId xmlns:p14="http://schemas.microsoft.com/office/powerpoint/2010/main" xmlns="" val="1416539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PERSONNEL AND HEALTH</a:t>
            </a:r>
          </a:p>
        </p:txBody>
      </p:sp>
      <p:sp>
        <p:nvSpPr>
          <p:cNvPr id="3" name="Content Placeholder 2"/>
          <p:cNvSpPr>
            <a:spLocks noGrp="1"/>
          </p:cNvSpPr>
          <p:nvPr>
            <p:ph idx="1"/>
          </p:nvPr>
        </p:nvSpPr>
        <p:spPr/>
        <p:txBody>
          <a:bodyPr>
            <a:normAutofit fontScale="85000" lnSpcReduction="20000"/>
          </a:bodyPr>
          <a:lstStyle/>
          <a:p>
            <a:r>
              <a:rPr lang="en-US" dirty="0">
                <a:solidFill>
                  <a:srgbClr val="FF0000"/>
                </a:solidFill>
              </a:rPr>
              <a:t>chemical </a:t>
            </a:r>
            <a:r>
              <a:rPr lang="en-US" dirty="0" smtClean="0">
                <a:solidFill>
                  <a:srgbClr val="FF0000"/>
                </a:solidFill>
              </a:rPr>
              <a:t>burns</a:t>
            </a:r>
          </a:p>
          <a:p>
            <a:pPr marL="0" indent="0">
              <a:buNone/>
            </a:pPr>
            <a:r>
              <a:rPr lang="en-US" dirty="0"/>
              <a:t>Skin contact with chemical materials will cause damage similar to that when contact is </a:t>
            </a:r>
            <a:r>
              <a:rPr lang="en-US" dirty="0" smtClean="0"/>
              <a:t>made with </a:t>
            </a:r>
            <a:r>
              <a:rPr lang="en-US" dirty="0"/>
              <a:t>hot materials </a:t>
            </a:r>
            <a:r>
              <a:rPr lang="en-US" dirty="0" smtClean="0"/>
              <a:t>of similar </a:t>
            </a:r>
            <a:r>
              <a:rPr lang="en-US" dirty="0"/>
              <a:t>temperature difference . clearly, there are such hazards in plant operation or on a </a:t>
            </a:r>
            <a:r>
              <a:rPr lang="en-US" dirty="0" smtClean="0"/>
              <a:t>ship handling </a:t>
            </a:r>
            <a:r>
              <a:rPr lang="en-US" dirty="0"/>
              <a:t>chemicals, </a:t>
            </a:r>
            <a:r>
              <a:rPr lang="en-US" dirty="0" smtClean="0"/>
              <a:t>while containment </a:t>
            </a:r>
            <a:r>
              <a:rPr lang="en-US" dirty="0"/>
              <a:t>materials for fully </a:t>
            </a:r>
            <a:r>
              <a:rPr lang="en-US" dirty="0" smtClean="0"/>
              <a:t>pressurized </a:t>
            </a:r>
            <a:r>
              <a:rPr lang="en-US" dirty="0"/>
              <a:t>handling of chemicals will generally be safe at </a:t>
            </a:r>
            <a:r>
              <a:rPr lang="en-US" dirty="0" smtClean="0"/>
              <a:t>or near </a:t>
            </a:r>
            <a:r>
              <a:rPr lang="en-US" dirty="0"/>
              <a:t>ambient temperature.</a:t>
            </a:r>
          </a:p>
          <a:p>
            <a:pPr marL="0" indent="0">
              <a:buNone/>
            </a:pPr>
            <a:r>
              <a:rPr lang="en-US" dirty="0"/>
              <a:t>Some cargoes cause chemical burning, while the rapid evaporation of chemical </a:t>
            </a:r>
            <a:r>
              <a:rPr lang="en-US" dirty="0" smtClean="0"/>
              <a:t>will minimize </a:t>
            </a:r>
            <a:r>
              <a:rPr lang="en-US" dirty="0"/>
              <a:t>the extent of </a:t>
            </a:r>
            <a:r>
              <a:rPr lang="en-US" dirty="0" smtClean="0"/>
              <a:t>chemical burning </a:t>
            </a:r>
            <a:r>
              <a:rPr lang="en-US" dirty="0"/>
              <a:t>on the skin, are especially dangerous to eyes.</a:t>
            </a:r>
          </a:p>
        </p:txBody>
      </p:sp>
    </p:spTree>
    <p:extLst>
      <p:ext uri="{BB962C8B-B14F-4D97-AF65-F5344CB8AC3E}">
        <p14:creationId xmlns:p14="http://schemas.microsoft.com/office/powerpoint/2010/main" xmlns="" val="2820506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solidFill>
                  <a:srgbClr val="FF0000"/>
                </a:solidFill>
              </a:rPr>
              <a:t>Flammability</a:t>
            </a:r>
          </a:p>
          <a:p>
            <a:pPr marL="0" indent="0">
              <a:buNone/>
            </a:pPr>
            <a:r>
              <a:rPr lang="en-US" dirty="0"/>
              <a:t>Combustion is a chemical reaction, initiated by source of ignition, in which </a:t>
            </a:r>
            <a:r>
              <a:rPr lang="en-US" dirty="0" smtClean="0"/>
              <a:t>a flammable </a:t>
            </a:r>
            <a:r>
              <a:rPr lang="en-US" dirty="0" err="1" smtClean="0"/>
              <a:t>vapour</a:t>
            </a:r>
            <a:r>
              <a:rPr lang="en-US" dirty="0" smtClean="0"/>
              <a:t> </a:t>
            </a:r>
            <a:r>
              <a:rPr lang="en-US" dirty="0"/>
              <a:t>combines with </a:t>
            </a:r>
            <a:r>
              <a:rPr lang="en-US" dirty="0" smtClean="0"/>
              <a:t>oxygen in </a:t>
            </a:r>
            <a:r>
              <a:rPr lang="en-US" dirty="0"/>
              <a:t>suitable proportion to produce carbon dioxide, water </a:t>
            </a:r>
            <a:r>
              <a:rPr lang="en-US" dirty="0" err="1"/>
              <a:t>vapour</a:t>
            </a:r>
            <a:r>
              <a:rPr lang="en-US" dirty="0"/>
              <a:t> and heat.</a:t>
            </a:r>
          </a:p>
          <a:p>
            <a:pPr marL="0" indent="0">
              <a:buNone/>
            </a:pPr>
            <a:r>
              <a:rPr lang="en-US" dirty="0"/>
              <a:t>The three requirements for combustion to take place are fuel, oxygen and ignition. </a:t>
            </a:r>
            <a:r>
              <a:rPr lang="en-US" dirty="0" smtClean="0"/>
              <a:t>The proportions </a:t>
            </a:r>
            <a:r>
              <a:rPr lang="en-US" dirty="0"/>
              <a:t>of </a:t>
            </a:r>
            <a:r>
              <a:rPr lang="en-US" dirty="0" smtClean="0"/>
              <a:t>flammable </a:t>
            </a:r>
            <a:r>
              <a:rPr lang="en-US" dirty="0" err="1" smtClean="0"/>
              <a:t>vapour</a:t>
            </a:r>
            <a:r>
              <a:rPr lang="en-US" dirty="0" smtClean="0"/>
              <a:t> </a:t>
            </a:r>
            <a:r>
              <a:rPr lang="en-US" dirty="0"/>
              <a:t>to oxygen or to air must be within the flammable limits.</a:t>
            </a:r>
          </a:p>
          <a:p>
            <a:pPr marL="0" indent="0">
              <a:buNone/>
            </a:pPr>
            <a:r>
              <a:rPr lang="en-US" dirty="0"/>
              <a:t>the gases produced by combustion are heated by the combustion reaction. In </a:t>
            </a:r>
            <a:r>
              <a:rPr lang="en-US" dirty="0" smtClean="0"/>
              <a:t>open, unconfined </a:t>
            </a:r>
            <a:r>
              <a:rPr lang="en-US" dirty="0"/>
              <a:t>spaces the </a:t>
            </a:r>
            <a:r>
              <a:rPr lang="en-US" dirty="0" smtClean="0"/>
              <a:t>consequent expansion </a:t>
            </a:r>
            <a:r>
              <a:rPr lang="en-US" dirty="0"/>
              <a:t>of these gases is unrestricted and combustion reaction may proceed </a:t>
            </a:r>
            <a:r>
              <a:rPr lang="en-US" dirty="0" smtClean="0"/>
              <a:t>smoothly without </a:t>
            </a:r>
            <a:r>
              <a:rPr lang="en-US" dirty="0"/>
              <a:t>undue over pressures </a:t>
            </a:r>
            <a:r>
              <a:rPr lang="en-US" dirty="0" smtClean="0"/>
              <a:t>developing </a:t>
            </a:r>
            <a:endParaRPr lang="en-US" dirty="0"/>
          </a:p>
        </p:txBody>
      </p:sp>
    </p:spTree>
    <p:extLst>
      <p:ext uri="{BB962C8B-B14F-4D97-AF65-F5344CB8AC3E}">
        <p14:creationId xmlns:p14="http://schemas.microsoft.com/office/powerpoint/2010/main" xmlns="" val="3027117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Flammability</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if the free expansion of the hot gases is restricted in any way, pressures will </a:t>
            </a:r>
            <a:r>
              <a:rPr lang="en-US" dirty="0" smtClean="0"/>
              <a:t>rise and </a:t>
            </a:r>
            <a:r>
              <a:rPr lang="en-US" dirty="0"/>
              <a:t>the speed of </a:t>
            </a:r>
            <a:r>
              <a:rPr lang="en-US" dirty="0" smtClean="0"/>
              <a:t>flame travel </a:t>
            </a:r>
            <a:r>
              <a:rPr lang="en-US" dirty="0"/>
              <a:t>will increase, depending upon the degree of </a:t>
            </a:r>
            <a:r>
              <a:rPr lang="en-US" dirty="0" smtClean="0"/>
              <a:t>confinement encountered</a:t>
            </a:r>
            <a:r>
              <a:rPr lang="en-US" dirty="0"/>
              <a:t>. Increased </a:t>
            </a:r>
            <a:r>
              <a:rPr lang="en-US" dirty="0" smtClean="0"/>
              <a:t>flame speed </a:t>
            </a:r>
            <a:r>
              <a:rPr lang="en-US" dirty="0"/>
              <a:t>in turn gives </a:t>
            </a:r>
            <a:r>
              <a:rPr lang="en-US" dirty="0" smtClean="0"/>
              <a:t>rise to </a:t>
            </a:r>
            <a:r>
              <a:rPr lang="en-US" dirty="0"/>
              <a:t>more rapid increase in pressure and the combustion can take on the nature of </a:t>
            </a:r>
            <a:r>
              <a:rPr lang="en-US" dirty="0" smtClean="0"/>
              <a:t>an explosion</a:t>
            </a:r>
            <a:r>
              <a:rPr lang="en-US" dirty="0"/>
              <a:t>.</a:t>
            </a:r>
          </a:p>
          <a:p>
            <a:pPr marL="0" indent="0">
              <a:buNone/>
            </a:pPr>
            <a:r>
              <a:rPr lang="en-US" dirty="0"/>
              <a:t>The term flammable range gives a measure of the proportions of flammable </a:t>
            </a:r>
            <a:r>
              <a:rPr lang="en-US" dirty="0" err="1"/>
              <a:t>vapours</a:t>
            </a:r>
            <a:r>
              <a:rPr lang="en-US" dirty="0"/>
              <a:t> to </a:t>
            </a:r>
            <a:r>
              <a:rPr lang="en-US" dirty="0" smtClean="0"/>
              <a:t>air necessary </a:t>
            </a:r>
            <a:r>
              <a:rPr lang="en-US" dirty="0"/>
              <a:t>for combustion </a:t>
            </a:r>
            <a:r>
              <a:rPr lang="en-US" dirty="0" smtClean="0"/>
              <a:t>to be </a:t>
            </a:r>
            <a:r>
              <a:rPr lang="en-US" dirty="0"/>
              <a:t>possible.</a:t>
            </a:r>
          </a:p>
        </p:txBody>
      </p:sp>
    </p:spTree>
    <p:extLst>
      <p:ext uri="{BB962C8B-B14F-4D97-AF65-F5344CB8AC3E}">
        <p14:creationId xmlns:p14="http://schemas.microsoft.com/office/powerpoint/2010/main" xmlns="" val="1511215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REACTIVITY </a:t>
            </a:r>
            <a:r>
              <a:rPr lang="en-US" dirty="0" smtClean="0">
                <a:solidFill>
                  <a:srgbClr val="FF0000"/>
                </a:solidFill>
              </a:rPr>
              <a:t>HAZARDS</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r>
              <a:rPr lang="en-US" dirty="0"/>
              <a:t>Cargoes may undergo chemical reaction during cargo handling or during carriage. </a:t>
            </a:r>
            <a:r>
              <a:rPr lang="en-US" dirty="0" smtClean="0"/>
              <a:t>The reaction </a:t>
            </a:r>
            <a:r>
              <a:rPr lang="en-US" dirty="0"/>
              <a:t>may </a:t>
            </a:r>
            <a:r>
              <a:rPr lang="en-US" dirty="0" smtClean="0"/>
              <a:t>produce heat, cause </a:t>
            </a:r>
            <a:r>
              <a:rPr lang="en-US" dirty="0"/>
              <a:t>the release of large volumes of </a:t>
            </a:r>
            <a:r>
              <a:rPr lang="en-US" dirty="0" err="1"/>
              <a:t>vapour</a:t>
            </a:r>
            <a:r>
              <a:rPr lang="en-US" dirty="0"/>
              <a:t>, an increase in pressure or form harmful and / </a:t>
            </a:r>
            <a:r>
              <a:rPr lang="en-US" dirty="0" smtClean="0"/>
              <a:t>or flammable </a:t>
            </a:r>
            <a:r>
              <a:rPr lang="en-US" dirty="0" err="1"/>
              <a:t>vapours</a:t>
            </a:r>
            <a:r>
              <a:rPr lang="en-US" dirty="0"/>
              <a:t>.</a:t>
            </a:r>
          </a:p>
          <a:p>
            <a:pPr marL="0" indent="0">
              <a:buNone/>
            </a:pPr>
            <a:r>
              <a:rPr lang="en-US" dirty="0"/>
              <a:t>a) </a:t>
            </a:r>
            <a:r>
              <a:rPr lang="en-US" b="1" dirty="0"/>
              <a:t>Self reaction or reaction with air</a:t>
            </a:r>
          </a:p>
          <a:p>
            <a:r>
              <a:rPr lang="en-US" dirty="0" err="1"/>
              <a:t>Polymersion</a:t>
            </a:r>
            <a:r>
              <a:rPr lang="en-US" dirty="0"/>
              <a:t> is a common reaction, normally prevented by adding an inhibitor to the</a:t>
            </a:r>
          </a:p>
          <a:p>
            <a:pPr marL="0" indent="0">
              <a:buNone/>
            </a:pPr>
            <a:r>
              <a:rPr lang="en-US" dirty="0" smtClean="0"/>
              <a:t>  cargo </a:t>
            </a:r>
            <a:r>
              <a:rPr lang="en-US" dirty="0"/>
              <a:t>and/or </a:t>
            </a:r>
            <a:r>
              <a:rPr lang="en-US" dirty="0" err="1"/>
              <a:t>inerting</a:t>
            </a:r>
            <a:r>
              <a:rPr lang="en-US" dirty="0"/>
              <a:t> </a:t>
            </a:r>
            <a:r>
              <a:rPr lang="en-US" dirty="0" smtClean="0"/>
              <a:t>the </a:t>
            </a:r>
            <a:r>
              <a:rPr lang="en-US" dirty="0" err="1" smtClean="0"/>
              <a:t>ullage</a:t>
            </a:r>
            <a:r>
              <a:rPr lang="en-US" dirty="0" smtClean="0"/>
              <a:t> </a:t>
            </a:r>
            <a:r>
              <a:rPr lang="en-US" dirty="0"/>
              <a:t>spaces.</a:t>
            </a:r>
          </a:p>
        </p:txBody>
      </p:sp>
    </p:spTree>
    <p:extLst>
      <p:ext uri="{BB962C8B-B14F-4D97-AF65-F5344CB8AC3E}">
        <p14:creationId xmlns:p14="http://schemas.microsoft.com/office/powerpoint/2010/main" xmlns="" val="3349590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REACTIVITY HAZARDS</a:t>
            </a:r>
          </a:p>
        </p:txBody>
      </p:sp>
      <p:sp>
        <p:nvSpPr>
          <p:cNvPr id="3" name="Content Placeholder 2"/>
          <p:cNvSpPr>
            <a:spLocks noGrp="1"/>
          </p:cNvSpPr>
          <p:nvPr>
            <p:ph idx="1"/>
          </p:nvPr>
        </p:nvSpPr>
        <p:spPr/>
        <p:txBody>
          <a:bodyPr/>
          <a:lstStyle/>
          <a:p>
            <a:r>
              <a:rPr lang="en-US" sz="2400" b="1" dirty="0"/>
              <a:t>b) Reaction as a result of mixing one chemical with </a:t>
            </a:r>
            <a:r>
              <a:rPr lang="en-US" sz="2400" b="1" dirty="0" smtClean="0"/>
              <a:t>another</a:t>
            </a:r>
          </a:p>
          <a:p>
            <a:pPr marL="0" indent="0">
              <a:buNone/>
            </a:pPr>
            <a:r>
              <a:rPr lang="en-US" sz="2400" dirty="0" err="1"/>
              <a:t>Neutralisation</a:t>
            </a:r>
            <a:r>
              <a:rPr lang="en-US" sz="2400" dirty="0"/>
              <a:t> as a result of mixing an acid with an alkali is a typical example</a:t>
            </a:r>
            <a:r>
              <a:rPr lang="en-US" sz="2400" dirty="0" smtClean="0"/>
              <a:t>.</a:t>
            </a:r>
          </a:p>
          <a:p>
            <a:pPr>
              <a:buFont typeface="Arial" charset="0"/>
              <a:buChar char="•"/>
            </a:pPr>
            <a:r>
              <a:rPr lang="en-US" sz="2400" b="1" dirty="0" smtClean="0"/>
              <a:t>c</a:t>
            </a:r>
            <a:r>
              <a:rPr lang="en-US" sz="2400" b="1" dirty="0"/>
              <a:t>) Reaction as a result of mixing with </a:t>
            </a:r>
            <a:r>
              <a:rPr lang="en-US" sz="2400" b="1" dirty="0" smtClean="0"/>
              <a:t>water</a:t>
            </a:r>
          </a:p>
          <a:p>
            <a:pPr marL="0" indent="0">
              <a:buNone/>
            </a:pPr>
            <a:r>
              <a:rPr lang="en-US" sz="2400" dirty="0"/>
              <a:t>Requires double separation between cargo and any water (ballast or sea) plus special </a:t>
            </a:r>
            <a:r>
              <a:rPr lang="en-US" sz="2400" dirty="0" smtClean="0"/>
              <a:t>tank cleaning solution.</a:t>
            </a:r>
          </a:p>
          <a:p>
            <a:pPr marL="0" indent="0">
              <a:buNone/>
            </a:pPr>
            <a:endParaRPr lang="en-US" sz="2400" dirty="0"/>
          </a:p>
        </p:txBody>
      </p:sp>
    </p:spTree>
    <p:extLst>
      <p:ext uri="{BB962C8B-B14F-4D97-AF65-F5344CB8AC3E}">
        <p14:creationId xmlns:p14="http://schemas.microsoft.com/office/powerpoint/2010/main" xmlns="" val="2619183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MEDICAL TREATMENT</a:t>
            </a:r>
          </a:p>
        </p:txBody>
      </p:sp>
      <p:sp>
        <p:nvSpPr>
          <p:cNvPr id="3" name="Content Placeholder 2"/>
          <p:cNvSpPr>
            <a:spLocks noGrp="1"/>
          </p:cNvSpPr>
          <p:nvPr>
            <p:ph idx="1"/>
          </p:nvPr>
        </p:nvSpPr>
        <p:spPr/>
        <p:txBody>
          <a:bodyPr>
            <a:normAutofit fontScale="77500" lnSpcReduction="20000"/>
          </a:bodyPr>
          <a:lstStyle/>
          <a:p>
            <a:r>
              <a:rPr lang="en-US" dirty="0"/>
              <a:t>The symptoms and medical treatment recommend for casualties involving asphyxia, </a:t>
            </a:r>
            <a:r>
              <a:rPr lang="en-US" dirty="0" smtClean="0"/>
              <a:t>narcosis and/or </a:t>
            </a:r>
            <a:r>
              <a:rPr lang="en-US" dirty="0"/>
              <a:t>toxic irritation</a:t>
            </a:r>
          </a:p>
          <a:p>
            <a:r>
              <a:rPr lang="en-US" dirty="0"/>
              <a:t>involves the removal of the casualty from exposure, the application where necessary </a:t>
            </a:r>
            <a:r>
              <a:rPr lang="en-US" dirty="0" smtClean="0"/>
              <a:t>of artificial </a:t>
            </a:r>
            <a:r>
              <a:rPr lang="en-US" dirty="0"/>
              <a:t>respiration , </a:t>
            </a:r>
            <a:r>
              <a:rPr lang="en-US" dirty="0" smtClean="0"/>
              <a:t>external cardiac </a:t>
            </a:r>
            <a:r>
              <a:rPr lang="en-US" dirty="0"/>
              <a:t>massage and the administration of oxygen.</a:t>
            </a:r>
          </a:p>
          <a:p>
            <a:r>
              <a:rPr lang="en-US" dirty="0"/>
              <a:t>Professional medical treatment should always be sought in cases where casualties have </a:t>
            </a:r>
            <a:r>
              <a:rPr lang="en-US" dirty="0" smtClean="0"/>
              <a:t>been overcome </a:t>
            </a:r>
            <a:r>
              <a:rPr lang="en-US" dirty="0"/>
              <a:t>by toxic and/</a:t>
            </a:r>
          </a:p>
          <a:p>
            <a:r>
              <a:rPr lang="en-US" dirty="0"/>
              <a:t>or irritant </a:t>
            </a:r>
            <a:r>
              <a:rPr lang="en-US" dirty="0" err="1"/>
              <a:t>vapours</a:t>
            </a:r>
            <a:r>
              <a:rPr lang="en-US" dirty="0"/>
              <a:t>. it is extremely important to label the patient adequately before </a:t>
            </a:r>
            <a:r>
              <a:rPr lang="en-US" dirty="0" smtClean="0"/>
              <a:t>removal from </a:t>
            </a:r>
            <a:r>
              <a:rPr lang="en-US" dirty="0"/>
              <a:t>the ship or terminal . if the finger or hand has been burned, the casualty should hold his hand under his armpit the affected part should then be placed in warm water at about 42 c</a:t>
            </a:r>
            <a:r>
              <a:rPr lang="en-US" dirty="0" smtClean="0"/>
              <a:t>.</a:t>
            </a:r>
          </a:p>
          <a:p>
            <a:r>
              <a:rPr lang="en-US" dirty="0"/>
              <a:t>if this is not practicable, then the casualty should be</a:t>
            </a:r>
          </a:p>
        </p:txBody>
      </p:sp>
    </p:spTree>
    <p:extLst>
      <p:ext uri="{BB962C8B-B14F-4D97-AF65-F5344CB8AC3E}">
        <p14:creationId xmlns:p14="http://schemas.microsoft.com/office/powerpoint/2010/main" xmlns="" val="3747153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Ship checks prior to arrival</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Hatches, lids and openings to cargo tanks that are not required to be open for a specific reason should be firmly closed.</a:t>
            </a:r>
          </a:p>
          <a:p>
            <a:r>
              <a:rPr lang="en-US" dirty="0" smtClean="0"/>
              <a:t>Cargo pipelines and crossover valves should be checked, and all drains closed and secured.</a:t>
            </a:r>
          </a:p>
          <a:p>
            <a:r>
              <a:rPr lang="en-US" dirty="0" smtClean="0"/>
              <a:t>All ship's cargo and bunker pipelines not in use should be securely blanked and fully bolted at the manifold. Unless it is to be used, </a:t>
            </a:r>
            <a:endParaRPr lang="en-US" dirty="0"/>
          </a:p>
        </p:txBody>
      </p:sp>
    </p:spTree>
    <p:extLst>
      <p:ext uri="{BB962C8B-B14F-4D97-AF65-F5344CB8AC3E}">
        <p14:creationId xmlns:p14="http://schemas.microsoft.com/office/powerpoint/2010/main" xmlns="" val="2177895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MEDICAL TREATMENT</a:t>
            </a:r>
          </a:p>
        </p:txBody>
      </p:sp>
      <p:sp>
        <p:nvSpPr>
          <p:cNvPr id="3" name="Content Placeholder 2"/>
          <p:cNvSpPr>
            <a:spLocks noGrp="1"/>
          </p:cNvSpPr>
          <p:nvPr>
            <p:ph idx="1"/>
          </p:nvPr>
        </p:nvSpPr>
        <p:spPr/>
        <p:txBody>
          <a:bodyPr>
            <a:normAutofit/>
          </a:bodyPr>
          <a:lstStyle/>
          <a:p>
            <a:r>
              <a:rPr lang="en-US" sz="2800" dirty="0"/>
              <a:t>wrapped in blankets </a:t>
            </a:r>
            <a:r>
              <a:rPr lang="en-US" sz="2800" dirty="0" smtClean="0"/>
              <a:t>and the circulation should </a:t>
            </a:r>
            <a:r>
              <a:rPr lang="en-US" sz="2800" dirty="0"/>
              <a:t>be allowed to re-establish itself </a:t>
            </a:r>
            <a:r>
              <a:rPr lang="en-US" sz="2800" dirty="0" smtClean="0"/>
              <a:t>naturally.</a:t>
            </a:r>
          </a:p>
          <a:p>
            <a:r>
              <a:rPr lang="en-US" sz="2800" dirty="0"/>
              <a:t>If possible, the casualty should be encouraged to exercise the affected part while it is </a:t>
            </a:r>
            <a:r>
              <a:rPr lang="en-US" sz="2800" dirty="0" smtClean="0"/>
              <a:t>being warmed</a:t>
            </a:r>
            <a:r>
              <a:rPr lang="en-US" sz="2800" dirty="0"/>
              <a:t>, blisters </a:t>
            </a:r>
            <a:r>
              <a:rPr lang="en-US" sz="2800" dirty="0" smtClean="0"/>
              <a:t>should never </a:t>
            </a:r>
            <a:r>
              <a:rPr lang="en-US" sz="2800" dirty="0"/>
              <a:t>be cut or opened, nor clothing removed if it is adhering firmly. The entire affected </a:t>
            </a:r>
            <a:r>
              <a:rPr lang="en-US" sz="2800" dirty="0" smtClean="0"/>
              <a:t>area should </a:t>
            </a:r>
            <a:r>
              <a:rPr lang="en-US" sz="2800" dirty="0"/>
              <a:t>be covered </a:t>
            </a:r>
            <a:r>
              <a:rPr lang="en-US" sz="2800" dirty="0" smtClean="0"/>
              <a:t>with sterile </a:t>
            </a:r>
            <a:r>
              <a:rPr lang="en-US" sz="2800" dirty="0"/>
              <a:t>dressings otherwise , the treatment should be as for hot burns</a:t>
            </a:r>
            <a:r>
              <a:rPr lang="en-US" sz="2800" dirty="0" smtClean="0"/>
              <a:t>.</a:t>
            </a:r>
          </a:p>
          <a:p>
            <a:r>
              <a:rPr lang="en-US" sz="2800" dirty="0"/>
              <a:t>Chemical burns can be caused by </a:t>
            </a:r>
            <a:r>
              <a:rPr lang="en-US" sz="2800" dirty="0" smtClean="0"/>
              <a:t>ammonia,</a:t>
            </a:r>
            <a:endParaRPr lang="en-US" sz="2800" dirty="0"/>
          </a:p>
        </p:txBody>
      </p:sp>
    </p:spTree>
    <p:extLst>
      <p:ext uri="{BB962C8B-B14F-4D97-AF65-F5344CB8AC3E}">
        <p14:creationId xmlns:p14="http://schemas.microsoft.com/office/powerpoint/2010/main" xmlns="" val="3383247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MEDICAL TREATMENT</a:t>
            </a:r>
          </a:p>
        </p:txBody>
      </p:sp>
      <p:sp>
        <p:nvSpPr>
          <p:cNvPr id="3" name="Content Placeholder 2"/>
          <p:cNvSpPr>
            <a:spLocks noGrp="1"/>
          </p:cNvSpPr>
          <p:nvPr>
            <p:ph idx="1"/>
          </p:nvPr>
        </p:nvSpPr>
        <p:spPr/>
        <p:txBody>
          <a:bodyPr>
            <a:normAutofit fontScale="77500" lnSpcReduction="20000"/>
          </a:bodyPr>
          <a:lstStyle/>
          <a:p>
            <a:r>
              <a:rPr lang="en-US" dirty="0"/>
              <a:t>and propylene oxide symptoms are similar </a:t>
            </a:r>
            <a:r>
              <a:rPr lang="en-US" dirty="0" smtClean="0"/>
              <a:t>to thermal </a:t>
            </a:r>
            <a:r>
              <a:rPr lang="en-US" dirty="0"/>
              <a:t>burns, but </a:t>
            </a:r>
            <a:r>
              <a:rPr lang="en-US" dirty="0" smtClean="0"/>
              <a:t>chemical burning </a:t>
            </a:r>
            <a:r>
              <a:rPr lang="en-US" dirty="0"/>
              <a:t>is particularly damaging to the eyes. the affected area should be washed </a:t>
            </a:r>
            <a:r>
              <a:rPr lang="en-US" dirty="0" smtClean="0"/>
              <a:t>copiously with </a:t>
            </a:r>
            <a:r>
              <a:rPr lang="en-US" dirty="0"/>
              <a:t>fresh water for </a:t>
            </a:r>
            <a:r>
              <a:rPr lang="en-US" dirty="0" smtClean="0"/>
              <a:t>about 10-15 </a:t>
            </a:r>
            <a:r>
              <a:rPr lang="en-US" dirty="0"/>
              <a:t>minutes, and then covered either with a sterile dressing. Otherwise, the treatment is </a:t>
            </a:r>
            <a:r>
              <a:rPr lang="en-US" dirty="0" smtClean="0"/>
              <a:t>as for </a:t>
            </a:r>
            <a:r>
              <a:rPr lang="en-US" dirty="0"/>
              <a:t>thermal burns </a:t>
            </a:r>
            <a:r>
              <a:rPr lang="en-US" dirty="0" smtClean="0"/>
              <a:t>full details </a:t>
            </a:r>
            <a:r>
              <a:rPr lang="en-US" dirty="0"/>
              <a:t>of which are contained in the IMO medical first aid guide for use in </a:t>
            </a:r>
            <a:r>
              <a:rPr lang="en-US" dirty="0" smtClean="0"/>
              <a:t>accidents involving </a:t>
            </a:r>
            <a:r>
              <a:rPr lang="en-US" dirty="0"/>
              <a:t>dangerous goods.</a:t>
            </a:r>
          </a:p>
          <a:p>
            <a:r>
              <a:rPr lang="en-US" dirty="0"/>
              <a:t>Further First-aid procedures for accidents involving hazardous cargo can be found in: </a:t>
            </a:r>
            <a:r>
              <a:rPr lang="en-US" dirty="0" smtClean="0"/>
              <a:t>the International </a:t>
            </a:r>
            <a:r>
              <a:rPr lang="en-US" dirty="0"/>
              <a:t>Chamber </a:t>
            </a:r>
            <a:r>
              <a:rPr lang="en-US" dirty="0" smtClean="0"/>
              <a:t>of Shipping </a:t>
            </a:r>
            <a:r>
              <a:rPr lang="en-US" dirty="0"/>
              <a:t>(ICS) Cargo Data Sheets , the Chemical Hazard Response Information Service</a:t>
            </a:r>
          </a:p>
          <a:p>
            <a:r>
              <a:rPr lang="en-US" dirty="0"/>
              <a:t>(CHRISS), </a:t>
            </a:r>
            <a:r>
              <a:rPr lang="en-US" dirty="0" smtClean="0"/>
              <a:t>the Chemical </a:t>
            </a:r>
            <a:r>
              <a:rPr lang="en-US" dirty="0"/>
              <a:t>Data Guide for Bulk Shipment by water and IBC code.</a:t>
            </a:r>
          </a:p>
        </p:txBody>
      </p:sp>
    </p:spTree>
    <p:extLst>
      <p:ext uri="{BB962C8B-B14F-4D97-AF65-F5344CB8AC3E}">
        <p14:creationId xmlns:p14="http://schemas.microsoft.com/office/powerpoint/2010/main" xmlns="" val="15676858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ATMOSPHERE EVALUATION</a:t>
            </a:r>
          </a:p>
        </p:txBody>
      </p:sp>
      <p:sp>
        <p:nvSpPr>
          <p:cNvPr id="3" name="Content Placeholder 2"/>
          <p:cNvSpPr>
            <a:spLocks noGrp="1"/>
          </p:cNvSpPr>
          <p:nvPr>
            <p:ph idx="1"/>
          </p:nvPr>
        </p:nvSpPr>
        <p:spPr/>
        <p:txBody>
          <a:bodyPr>
            <a:normAutofit/>
          </a:bodyPr>
          <a:lstStyle/>
          <a:p>
            <a:r>
              <a:rPr lang="en-US" dirty="0"/>
              <a:t>As previously indicated, it is always preferable to achieve a gas-free condition in a tank </a:t>
            </a:r>
            <a:r>
              <a:rPr lang="en-US" dirty="0" smtClean="0"/>
              <a:t>or enclosed </a:t>
            </a:r>
            <a:r>
              <a:rPr lang="en-US" dirty="0"/>
              <a:t>space prior </a:t>
            </a:r>
            <a:r>
              <a:rPr lang="en-US" dirty="0" smtClean="0"/>
              <a:t>to entry </a:t>
            </a:r>
            <a:r>
              <a:rPr lang="en-US" dirty="0"/>
              <a:t>by personnel. Entry into tanks where this is not possible should only be permitted </a:t>
            </a:r>
            <a:r>
              <a:rPr lang="en-US" dirty="0" smtClean="0"/>
              <a:t>in exceptional circumstances and </a:t>
            </a:r>
            <a:r>
              <a:rPr lang="en-US" dirty="0"/>
              <a:t>when there is no practical alternative, in which case breathing apparatus (and </a:t>
            </a:r>
            <a:r>
              <a:rPr lang="en-US" dirty="0" smtClean="0"/>
              <a:t>if necessary</a:t>
            </a:r>
            <a:r>
              <a:rPr lang="en-US" dirty="0"/>
              <a:t>, protective </a:t>
            </a:r>
            <a:r>
              <a:rPr lang="en-US" dirty="0" smtClean="0"/>
              <a:t>clothing) must </a:t>
            </a:r>
            <a:r>
              <a:rPr lang="en-US" dirty="0"/>
              <a:t>be worn.</a:t>
            </a:r>
          </a:p>
        </p:txBody>
      </p:sp>
    </p:spTree>
    <p:extLst>
      <p:ext uri="{BB962C8B-B14F-4D97-AF65-F5344CB8AC3E}">
        <p14:creationId xmlns:p14="http://schemas.microsoft.com/office/powerpoint/2010/main" xmlns="" val="10373159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canister filter </a:t>
            </a:r>
            <a:r>
              <a:rPr lang="en-US" dirty="0" smtClean="0">
                <a:solidFill>
                  <a:srgbClr val="FF0000"/>
                </a:solidFill>
              </a:rPr>
              <a:t>respirators</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sz="3300" dirty="0" smtClean="0"/>
              <a:t>These </a:t>
            </a:r>
            <a:r>
              <a:rPr lang="en-US" sz="3300" dirty="0"/>
              <a:t>consist of a mask with a replaceable canister filter attached through </a:t>
            </a:r>
            <a:r>
              <a:rPr lang="en-US" sz="3300" dirty="0" smtClean="0"/>
              <a:t>which contaminated </a:t>
            </a:r>
            <a:r>
              <a:rPr lang="en-US" sz="3300" dirty="0"/>
              <a:t>air is drawn by </a:t>
            </a:r>
            <a:r>
              <a:rPr lang="en-US" sz="3300" dirty="0" smtClean="0"/>
              <a:t>the normal </a:t>
            </a:r>
            <a:r>
              <a:rPr lang="en-US" sz="3300" dirty="0"/>
              <a:t>breathing of the wearer. they are simple to operate and maintain, can be put </a:t>
            </a:r>
            <a:r>
              <a:rPr lang="en-US" sz="3300" dirty="0" smtClean="0"/>
              <a:t>on quickly </a:t>
            </a:r>
            <a:r>
              <a:rPr lang="en-US" sz="3300" dirty="0"/>
              <a:t>and have been </a:t>
            </a:r>
            <a:r>
              <a:rPr lang="en-US" sz="3300" dirty="0" smtClean="0"/>
              <a:t>used extensively </a:t>
            </a:r>
            <a:r>
              <a:rPr lang="en-US" sz="3300" dirty="0"/>
              <a:t>as personal protection for emergency purposes on ships certified for </a:t>
            </a:r>
            <a:r>
              <a:rPr lang="en-US" sz="3300" dirty="0" smtClean="0"/>
              <a:t>carrying toxic </a:t>
            </a:r>
            <a:r>
              <a:rPr lang="en-US" sz="3300" dirty="0"/>
              <a:t>cargoes. they </a:t>
            </a:r>
            <a:r>
              <a:rPr lang="en-US" sz="3300" dirty="0" err="1" smtClean="0"/>
              <a:t>are,however</a:t>
            </a:r>
            <a:r>
              <a:rPr lang="en-US" sz="3300" dirty="0"/>
              <a:t>, only suitable for relatively low concentrations of gas, once used there is no simple means assessing </a:t>
            </a:r>
            <a:r>
              <a:rPr lang="en-US" sz="3300" dirty="0" smtClean="0"/>
              <a:t>the remaining </a:t>
            </a:r>
            <a:r>
              <a:rPr lang="en-US" sz="3300" dirty="0"/>
              <a:t>capacity of the filter, filter materials are specific to a limited range of gases and, </a:t>
            </a:r>
            <a:r>
              <a:rPr lang="en-US" sz="3300" dirty="0" smtClean="0"/>
              <a:t>of course</a:t>
            </a:r>
            <a:r>
              <a:rPr lang="en-US" sz="3300" dirty="0"/>
              <a:t>, the </a:t>
            </a:r>
            <a:r>
              <a:rPr lang="en-US" sz="3300" dirty="0" smtClean="0"/>
              <a:t>respirator gives </a:t>
            </a:r>
            <a:r>
              <a:rPr lang="en-US" sz="3300" dirty="0"/>
              <a:t>no protection in atmospheres of reduced oxygen content. for these reasons, the </a:t>
            </a:r>
            <a:r>
              <a:rPr lang="en-US" sz="3300" dirty="0" smtClean="0"/>
              <a:t>IMO code </a:t>
            </a:r>
            <a:r>
              <a:rPr lang="en-US" sz="3300" dirty="0"/>
              <a:t>requirement </a:t>
            </a:r>
            <a:r>
              <a:rPr lang="en-US" sz="3300" dirty="0" smtClean="0"/>
              <a:t>for emergency </a:t>
            </a:r>
            <a:r>
              <a:rPr lang="en-US" sz="3300" dirty="0"/>
              <a:t>escape protection is now usually met by lightweight portable packaged self </a:t>
            </a:r>
            <a:r>
              <a:rPr lang="en-US" sz="3300" dirty="0" smtClean="0"/>
              <a:t>contained breathing apparatus</a:t>
            </a:r>
            <a:r>
              <a:rPr lang="en-US" sz="3300" dirty="0"/>
              <a:t>.</a:t>
            </a:r>
          </a:p>
        </p:txBody>
      </p:sp>
    </p:spTree>
    <p:extLst>
      <p:ext uri="{BB962C8B-B14F-4D97-AF65-F5344CB8AC3E}">
        <p14:creationId xmlns:p14="http://schemas.microsoft.com/office/powerpoint/2010/main" xmlns="" val="3700665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compressed air breathing </a:t>
            </a:r>
            <a:r>
              <a:rPr lang="en-US" dirty="0" smtClean="0">
                <a:solidFill>
                  <a:srgbClr val="FF0000"/>
                </a:solidFill>
              </a:rPr>
              <a:t>apparatus</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200" dirty="0"/>
              <a:t>In the self- contained version (SCBA) , the wearer carries his air for breathing in </a:t>
            </a:r>
            <a:r>
              <a:rPr lang="en-US" sz="2200" dirty="0" smtClean="0"/>
              <a:t>a compressed </a:t>
            </a:r>
            <a:r>
              <a:rPr lang="en-US" sz="2200" dirty="0"/>
              <a:t>air cylinder at an </a:t>
            </a:r>
            <a:r>
              <a:rPr lang="en-US" sz="2200" dirty="0" smtClean="0"/>
              <a:t>initial pressure</a:t>
            </a:r>
            <a:r>
              <a:rPr lang="en-US" sz="2200" dirty="0"/>
              <a:t>. the pressure is reduced at the outlet from the cylinder and fed to the faced mask as</a:t>
            </a:r>
          </a:p>
          <a:p>
            <a:r>
              <a:rPr lang="en-US" sz="2200" dirty="0"/>
              <a:t>required through </a:t>
            </a:r>
            <a:r>
              <a:rPr lang="en-US" sz="2200" dirty="0" smtClean="0"/>
              <a:t>a demand </a:t>
            </a:r>
            <a:r>
              <a:rPr lang="en-US" sz="2200" dirty="0"/>
              <a:t>valve providing a slight positive pressure within the mask. working duration </a:t>
            </a:r>
            <a:r>
              <a:rPr lang="en-US" sz="2200" dirty="0" smtClean="0"/>
              <a:t>depends upon </a:t>
            </a:r>
            <a:r>
              <a:rPr lang="en-US" sz="2200" dirty="0"/>
              <a:t>the capacity of the</a:t>
            </a:r>
          </a:p>
          <a:p>
            <a:r>
              <a:rPr lang="en-US" sz="2200" dirty="0"/>
              <a:t>air cylinder and the respiratory demand. indicator and alarm features are usually </a:t>
            </a:r>
            <a:r>
              <a:rPr lang="en-US" sz="2200" dirty="0" smtClean="0"/>
              <a:t>always provided </a:t>
            </a:r>
            <a:r>
              <a:rPr lang="en-US" sz="2200" dirty="0"/>
              <a:t>to warn of air </a:t>
            </a:r>
            <a:r>
              <a:rPr lang="en-US" sz="2200" dirty="0" smtClean="0"/>
              <a:t>supply depletion</a:t>
            </a:r>
            <a:r>
              <a:rPr lang="en-US" sz="2200" dirty="0"/>
              <a:t>.</a:t>
            </a:r>
          </a:p>
          <a:p>
            <a:r>
              <a:rPr lang="en-US" sz="2200" dirty="0"/>
              <a:t>A typical set, providing approximately 30 minutes operation with physical exertion, </a:t>
            </a:r>
            <a:r>
              <a:rPr lang="en-US" sz="2200" dirty="0" smtClean="0"/>
              <a:t>may weigh </a:t>
            </a:r>
            <a:r>
              <a:rPr lang="en-US" sz="2200" dirty="0"/>
              <a:t>considerable </a:t>
            </a:r>
            <a:r>
              <a:rPr lang="en-US" sz="2200" dirty="0" smtClean="0"/>
              <a:t>amount and </a:t>
            </a:r>
            <a:r>
              <a:rPr lang="en-US" sz="2200" dirty="0"/>
              <a:t>the bulk of the cylinder on the back of the wearer imposes some restriction on </a:t>
            </a:r>
            <a:r>
              <a:rPr lang="en-US" sz="2200" dirty="0" smtClean="0"/>
              <a:t>his maneuverability </a:t>
            </a:r>
            <a:r>
              <a:rPr lang="en-US" sz="2200" dirty="0"/>
              <a:t>in </a:t>
            </a:r>
            <a:r>
              <a:rPr lang="en-US" sz="2200" dirty="0" smtClean="0"/>
              <a:t>confined spaces</a:t>
            </a:r>
            <a:r>
              <a:rPr lang="en-US" sz="2200" dirty="0"/>
              <a:t>.</a:t>
            </a:r>
          </a:p>
        </p:txBody>
      </p:sp>
    </p:spTree>
    <p:extLst>
      <p:ext uri="{BB962C8B-B14F-4D97-AF65-F5344CB8AC3E}">
        <p14:creationId xmlns:p14="http://schemas.microsoft.com/office/powerpoint/2010/main" xmlns="" val="5471518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oxygen resuscitators</a:t>
            </a:r>
          </a:p>
        </p:txBody>
      </p:sp>
      <p:sp>
        <p:nvSpPr>
          <p:cNvPr id="3" name="Content Placeholder 2"/>
          <p:cNvSpPr>
            <a:spLocks noGrp="1"/>
          </p:cNvSpPr>
          <p:nvPr>
            <p:ph idx="1"/>
          </p:nvPr>
        </p:nvSpPr>
        <p:spPr/>
        <p:txBody>
          <a:bodyPr>
            <a:normAutofit fontScale="92500" lnSpcReduction="10000"/>
          </a:bodyPr>
          <a:lstStyle/>
          <a:p>
            <a:r>
              <a:rPr lang="en-US" dirty="0"/>
              <a:t>This equipment is to provide oxygen enriched respiration to assist the recovery of </a:t>
            </a:r>
            <a:r>
              <a:rPr lang="en-US" dirty="0" smtClean="0"/>
              <a:t>victims overcome </a:t>
            </a:r>
            <a:r>
              <a:rPr lang="en-US" dirty="0"/>
              <a:t>by </a:t>
            </a:r>
            <a:r>
              <a:rPr lang="en-US" dirty="0" smtClean="0"/>
              <a:t>oxygen deficiency </a:t>
            </a:r>
            <a:r>
              <a:rPr lang="en-US" dirty="0"/>
              <a:t>or toxic gas.</a:t>
            </a:r>
          </a:p>
          <a:p>
            <a:r>
              <a:rPr lang="en-US" dirty="0"/>
              <a:t>Modern equipment are sufficiently portable to be taken into enclosed spaces to </a:t>
            </a:r>
            <a:r>
              <a:rPr lang="en-US" dirty="0" smtClean="0"/>
              <a:t>give immediate</a:t>
            </a:r>
            <a:r>
              <a:rPr lang="en-US" dirty="0"/>
              <a:t>. treatment to </a:t>
            </a:r>
            <a:r>
              <a:rPr lang="en-US" dirty="0" smtClean="0"/>
              <a:t>the casualty </a:t>
            </a:r>
            <a:r>
              <a:rPr lang="en-US" dirty="0"/>
              <a:t>and consists of face mask, </a:t>
            </a:r>
            <a:r>
              <a:rPr lang="en-US" dirty="0" smtClean="0"/>
              <a:t>pressurized </a:t>
            </a:r>
            <a:r>
              <a:rPr lang="en-US" dirty="0"/>
              <a:t>oxygen cylinder and automatic controls </a:t>
            </a:r>
            <a:r>
              <a:rPr lang="en-US" dirty="0" smtClean="0"/>
              <a:t>to avoid </a:t>
            </a:r>
            <a:r>
              <a:rPr lang="en-US" dirty="0"/>
              <a:t>damage to victim </a:t>
            </a:r>
            <a:r>
              <a:rPr lang="en-US" dirty="0" smtClean="0"/>
              <a:t>and give </a:t>
            </a:r>
            <a:r>
              <a:rPr lang="en-US" dirty="0"/>
              <a:t>audible warning in the event of airway obstruction.</a:t>
            </a:r>
          </a:p>
        </p:txBody>
      </p:sp>
    </p:spTree>
    <p:extLst>
      <p:ext uri="{BB962C8B-B14F-4D97-AF65-F5344CB8AC3E}">
        <p14:creationId xmlns:p14="http://schemas.microsoft.com/office/powerpoint/2010/main" xmlns="" val="39669391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protective clothing</a:t>
            </a:r>
          </a:p>
        </p:txBody>
      </p:sp>
      <p:sp>
        <p:nvSpPr>
          <p:cNvPr id="3" name="Content Placeholder 2"/>
          <p:cNvSpPr>
            <a:spLocks noGrp="1"/>
          </p:cNvSpPr>
          <p:nvPr>
            <p:ph idx="1"/>
          </p:nvPr>
        </p:nvSpPr>
        <p:spPr/>
        <p:txBody>
          <a:bodyPr>
            <a:normAutofit fontScale="92500" lnSpcReduction="20000"/>
          </a:bodyPr>
          <a:lstStyle/>
          <a:p>
            <a:r>
              <a:rPr lang="en-US" dirty="0"/>
              <a:t>In addition to breathing apparatus full protective clothing should be worn when entering </a:t>
            </a:r>
            <a:r>
              <a:rPr lang="en-US" dirty="0" smtClean="0"/>
              <a:t>an area </a:t>
            </a:r>
            <a:r>
              <a:rPr lang="en-US" dirty="0"/>
              <a:t>where contact </a:t>
            </a:r>
            <a:r>
              <a:rPr lang="en-US" dirty="0" smtClean="0"/>
              <a:t>with cargo </a:t>
            </a:r>
            <a:r>
              <a:rPr lang="en-US" dirty="0"/>
              <a:t>is a possibility. Types of protective clothing vary from those providing </a:t>
            </a:r>
            <a:r>
              <a:rPr lang="en-US" dirty="0" smtClean="0"/>
              <a:t>protection against </a:t>
            </a:r>
            <a:r>
              <a:rPr lang="en-US" dirty="0"/>
              <a:t>liquid splashes to a </a:t>
            </a:r>
            <a:r>
              <a:rPr lang="en-US" dirty="0" smtClean="0"/>
              <a:t>full positive pressure gas- tight suit will normally incorporate helmet , gloves and boots. Such clothing should also be resistant to low temperatures and solvents. Full protective clothing is particularly important when entering a space which </a:t>
            </a:r>
            <a:r>
              <a:rPr lang="en-US" dirty="0"/>
              <a:t>has contained toxic chemicals such as ammonia, propylene oxide.</a:t>
            </a:r>
          </a:p>
        </p:txBody>
      </p:sp>
    </p:spTree>
    <p:extLst>
      <p:ext uri="{BB962C8B-B14F-4D97-AF65-F5344CB8AC3E}">
        <p14:creationId xmlns:p14="http://schemas.microsoft.com/office/powerpoint/2010/main" xmlns="" val="177542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protective clothing</a:t>
            </a:r>
          </a:p>
        </p:txBody>
      </p:sp>
      <p:sp>
        <p:nvSpPr>
          <p:cNvPr id="3" name="Content Placeholder 2"/>
          <p:cNvSpPr>
            <a:spLocks noGrp="1"/>
          </p:cNvSpPr>
          <p:nvPr>
            <p:ph idx="1"/>
          </p:nvPr>
        </p:nvSpPr>
        <p:spPr/>
        <p:txBody>
          <a:bodyPr>
            <a:normAutofit fontScale="77500" lnSpcReduction="20000"/>
          </a:bodyPr>
          <a:lstStyle/>
          <a:p>
            <a:r>
              <a:rPr lang="en-US" dirty="0"/>
              <a:t>For the protection of crew members who are engaged in loading and discharging </a:t>
            </a:r>
            <a:r>
              <a:rPr lang="en-US" dirty="0" smtClean="0"/>
              <a:t>operations, suitable </a:t>
            </a:r>
            <a:r>
              <a:rPr lang="en-US" dirty="0"/>
              <a:t>protective </a:t>
            </a:r>
            <a:r>
              <a:rPr lang="en-US" dirty="0" smtClean="0"/>
              <a:t>equipment consisting </a:t>
            </a:r>
            <a:r>
              <a:rPr lang="en-US" dirty="0"/>
              <a:t>of large aprons, special gloves with long sleeves, suitable </a:t>
            </a:r>
            <a:r>
              <a:rPr lang="en-US" dirty="0" err="1"/>
              <a:t>footwaer</a:t>
            </a:r>
            <a:r>
              <a:rPr lang="en-US" dirty="0"/>
              <a:t>, coveralls </a:t>
            </a:r>
            <a:r>
              <a:rPr lang="en-US" dirty="0" smtClean="0"/>
              <a:t>of chemical-resistant </a:t>
            </a:r>
            <a:r>
              <a:rPr lang="en-US" dirty="0"/>
              <a:t>material, </a:t>
            </a:r>
            <a:r>
              <a:rPr lang="en-US" dirty="0" smtClean="0"/>
              <a:t>and tight </a:t>
            </a:r>
            <a:r>
              <a:rPr lang="en-US" dirty="0"/>
              <a:t>fitting goggles or face shields or both should be </a:t>
            </a:r>
            <a:r>
              <a:rPr lang="en-US" dirty="0" smtClean="0"/>
              <a:t>available </a:t>
            </a:r>
            <a:r>
              <a:rPr lang="en-US" dirty="0"/>
              <a:t>on </a:t>
            </a:r>
            <a:r>
              <a:rPr lang="en-US" dirty="0" smtClean="0"/>
              <a:t>board. Work </a:t>
            </a:r>
            <a:r>
              <a:rPr lang="en-US" dirty="0"/>
              <a:t>cloths and protective equipment should be kept in easily accessible places and </a:t>
            </a:r>
            <a:r>
              <a:rPr lang="en-US" dirty="0" smtClean="0"/>
              <a:t>in special </a:t>
            </a:r>
            <a:r>
              <a:rPr lang="en-US" dirty="0"/>
              <a:t>lockers. Such equipment </a:t>
            </a:r>
            <a:r>
              <a:rPr lang="en-US" dirty="0" smtClean="0"/>
              <a:t>should not </a:t>
            </a:r>
            <a:r>
              <a:rPr lang="en-US" dirty="0"/>
              <a:t>be kept within accommodation spaces, with the exception of new, unused equipment </a:t>
            </a:r>
            <a:r>
              <a:rPr lang="en-US" dirty="0" smtClean="0"/>
              <a:t>and equipment </a:t>
            </a:r>
            <a:r>
              <a:rPr lang="en-US" dirty="0"/>
              <a:t>which has not been used. since undergoing a thorough cleaning </a:t>
            </a:r>
            <a:r>
              <a:rPr lang="en-US" dirty="0" smtClean="0"/>
              <a:t>process For </a:t>
            </a:r>
            <a:r>
              <a:rPr lang="en-US" dirty="0"/>
              <a:t>further information refer to chapter </a:t>
            </a:r>
            <a:r>
              <a:rPr lang="en-US" dirty="0" smtClean="0"/>
              <a:t>of Personnel </a:t>
            </a:r>
            <a:r>
              <a:rPr lang="en-US" dirty="0"/>
              <a:t>protection in IBC code.</a:t>
            </a:r>
          </a:p>
        </p:txBody>
      </p:sp>
    </p:spTree>
    <p:extLst>
      <p:ext uri="{BB962C8B-B14F-4D97-AF65-F5344CB8AC3E}">
        <p14:creationId xmlns:p14="http://schemas.microsoft.com/office/powerpoint/2010/main" xmlns="" val="105459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GENERAL SAFETY REGULATION</a:t>
            </a:r>
          </a:p>
        </p:txBody>
      </p:sp>
      <p:sp>
        <p:nvSpPr>
          <p:cNvPr id="3" name="Content Placeholder 2"/>
          <p:cNvSpPr>
            <a:spLocks noGrp="1"/>
          </p:cNvSpPr>
          <p:nvPr>
            <p:ph idx="1"/>
          </p:nvPr>
        </p:nvSpPr>
        <p:spPr/>
        <p:txBody>
          <a:bodyPr>
            <a:normAutofit fontScale="77500" lnSpcReduction="20000"/>
          </a:bodyPr>
          <a:lstStyle/>
          <a:p>
            <a:r>
              <a:rPr lang="en-US" dirty="0"/>
              <a:t>The handling of chemical cargoes requires that operators always exercise a maximum </a:t>
            </a:r>
            <a:r>
              <a:rPr lang="en-US" dirty="0" smtClean="0"/>
              <a:t>degree of </a:t>
            </a:r>
            <a:r>
              <a:rPr lang="en-US" dirty="0"/>
              <a:t>safety, the </a:t>
            </a:r>
            <a:r>
              <a:rPr lang="en-US" dirty="0" smtClean="0"/>
              <a:t>overall safety </a:t>
            </a:r>
            <a:r>
              <a:rPr lang="en-US" dirty="0"/>
              <a:t>of personnel, machinery and ship demands that everybody on board is </a:t>
            </a:r>
            <a:r>
              <a:rPr lang="en-US" dirty="0" smtClean="0"/>
              <a:t>thoroughly familiar </a:t>
            </a:r>
            <a:r>
              <a:rPr lang="en-US" dirty="0"/>
              <a:t>with the hazards</a:t>
            </a:r>
          </a:p>
          <a:p>
            <a:r>
              <a:rPr lang="en-US" dirty="0"/>
              <a:t>involved it is the responsibility of each person on board to know the emergency </a:t>
            </a:r>
            <a:r>
              <a:rPr lang="en-US" dirty="0" smtClean="0"/>
              <a:t>procedures and </a:t>
            </a:r>
            <a:r>
              <a:rPr lang="en-US" dirty="0"/>
              <a:t>related routines as</a:t>
            </a:r>
          </a:p>
          <a:p>
            <a:r>
              <a:rPr lang="en-US" dirty="0"/>
              <a:t>they are prescribed by the master of the ship.</a:t>
            </a:r>
          </a:p>
          <a:p>
            <a:r>
              <a:rPr lang="en-US" dirty="0"/>
              <a:t>The following check list contains brief rules regarding safety on board, each rule will </a:t>
            </a:r>
            <a:r>
              <a:rPr lang="en-US" dirty="0" smtClean="0"/>
              <a:t>be explained </a:t>
            </a:r>
            <a:r>
              <a:rPr lang="en-US" dirty="0"/>
              <a:t>more fully later </a:t>
            </a:r>
            <a:r>
              <a:rPr lang="en-US" dirty="0" smtClean="0"/>
              <a:t>in</a:t>
            </a:r>
          </a:p>
          <a:p>
            <a:pPr marL="0" indent="0">
              <a:buNone/>
            </a:pPr>
            <a:r>
              <a:rPr lang="en-US" dirty="0" smtClean="0"/>
              <a:t>this chapter.</a:t>
            </a:r>
            <a:endParaRPr lang="en-US" dirty="0"/>
          </a:p>
        </p:txBody>
      </p:sp>
    </p:spTree>
    <p:extLst>
      <p:ext uri="{BB962C8B-B14F-4D97-AF65-F5344CB8AC3E}">
        <p14:creationId xmlns:p14="http://schemas.microsoft.com/office/powerpoint/2010/main" xmlns="" val="39909179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GENERAL SAFETY REGULATION</a:t>
            </a:r>
          </a:p>
        </p:txBody>
      </p:sp>
      <p:sp>
        <p:nvSpPr>
          <p:cNvPr id="3" name="Content Placeholder 2"/>
          <p:cNvSpPr>
            <a:spLocks noGrp="1"/>
          </p:cNvSpPr>
          <p:nvPr>
            <p:ph idx="1"/>
          </p:nvPr>
        </p:nvSpPr>
        <p:spPr/>
        <p:txBody>
          <a:bodyPr>
            <a:normAutofit fontScale="62500" lnSpcReduction="20000"/>
          </a:bodyPr>
          <a:lstStyle/>
          <a:p>
            <a:r>
              <a:rPr lang="en-US" dirty="0"/>
              <a:t>a. Smoking and all use of open fire is only allowed inside the living quarters</a:t>
            </a:r>
            <a:r>
              <a:rPr lang="en-US" dirty="0" smtClean="0"/>
              <a:t>.</a:t>
            </a:r>
          </a:p>
          <a:p>
            <a:pPr marL="0" indent="0">
              <a:buNone/>
            </a:pPr>
            <a:r>
              <a:rPr lang="en-US" dirty="0" smtClean="0"/>
              <a:t>       a. </a:t>
            </a:r>
            <a:r>
              <a:rPr lang="en-US" dirty="0"/>
              <a:t>Smoking in </a:t>
            </a:r>
            <a:r>
              <a:rPr lang="en-US" dirty="0" smtClean="0"/>
              <a:t>bed is </a:t>
            </a:r>
            <a:r>
              <a:rPr lang="en-US" dirty="0"/>
              <a:t>not allowed.</a:t>
            </a:r>
          </a:p>
          <a:p>
            <a:pPr marL="0" indent="0">
              <a:buNone/>
            </a:pPr>
            <a:r>
              <a:rPr lang="en-US" dirty="0" smtClean="0"/>
              <a:t>      b. </a:t>
            </a:r>
            <a:r>
              <a:rPr lang="en-US" dirty="0"/>
              <a:t>Smoking or use of open fire is not allowed in any part of the ship during loading </a:t>
            </a:r>
            <a:r>
              <a:rPr lang="en-US" dirty="0" smtClean="0"/>
              <a:t>and discharge </a:t>
            </a:r>
            <a:r>
              <a:rPr lang="en-US" dirty="0"/>
              <a:t>operations. </a:t>
            </a:r>
            <a:r>
              <a:rPr lang="en-US" dirty="0" smtClean="0"/>
              <a:t>Any exemption </a:t>
            </a:r>
            <a:r>
              <a:rPr lang="en-US" dirty="0"/>
              <a:t>from this rule may be given by the master only.</a:t>
            </a:r>
          </a:p>
          <a:p>
            <a:pPr marL="0" indent="0">
              <a:buNone/>
            </a:pPr>
            <a:r>
              <a:rPr lang="en-US" dirty="0" smtClean="0"/>
              <a:t>      c</a:t>
            </a:r>
            <a:r>
              <a:rPr lang="en-US" dirty="0"/>
              <a:t>. The deck and all rooms must be kept clean and not be used to store refuse. spilt oil must </a:t>
            </a:r>
            <a:r>
              <a:rPr lang="en-US" dirty="0" smtClean="0"/>
              <a:t>be removed </a:t>
            </a:r>
            <a:r>
              <a:rPr lang="en-US" dirty="0"/>
              <a:t>immediately.</a:t>
            </a:r>
          </a:p>
          <a:p>
            <a:pPr marL="0" indent="0">
              <a:buNone/>
            </a:pPr>
            <a:r>
              <a:rPr lang="en-US" dirty="0"/>
              <a:t>Cleaning rags, etc. must be put into approved steel containers.</a:t>
            </a:r>
          </a:p>
          <a:p>
            <a:pPr marL="0" indent="0">
              <a:buNone/>
            </a:pPr>
            <a:r>
              <a:rPr lang="en-US" dirty="0" smtClean="0"/>
              <a:t>     d</a:t>
            </a:r>
            <a:r>
              <a:rPr lang="en-US" dirty="0"/>
              <a:t>. Shoes must not be fitted with steel reinforcements which may cause sparks.</a:t>
            </a:r>
          </a:p>
          <a:p>
            <a:pPr marL="0" indent="0">
              <a:buNone/>
            </a:pPr>
            <a:r>
              <a:rPr lang="en-US" dirty="0" smtClean="0"/>
              <a:t>      e</a:t>
            </a:r>
            <a:r>
              <a:rPr lang="en-US" dirty="0"/>
              <a:t>. Care must be taken to avoid sparks when using tools in the cargo tank area</a:t>
            </a:r>
            <a:r>
              <a:rPr lang="en-US" dirty="0" smtClean="0"/>
              <a:t>.</a:t>
            </a:r>
          </a:p>
          <a:p>
            <a:pPr marL="0" indent="0">
              <a:buNone/>
            </a:pPr>
            <a:r>
              <a:rPr lang="en-US" dirty="0"/>
              <a:t>NOTE: Experiments have shown that sparkles tools can cause sparks with sufficient energy </a:t>
            </a:r>
            <a:r>
              <a:rPr lang="en-US" dirty="0" smtClean="0"/>
              <a:t>to ignite </a:t>
            </a:r>
            <a:r>
              <a:rPr lang="en-US" dirty="0"/>
              <a:t>explosive gas mixtures.</a:t>
            </a:r>
          </a:p>
        </p:txBody>
      </p:sp>
    </p:spTree>
    <p:extLst>
      <p:ext uri="{BB962C8B-B14F-4D97-AF65-F5344CB8AC3E}">
        <p14:creationId xmlns:p14="http://schemas.microsoft.com/office/powerpoint/2010/main" xmlns="" val="346148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Ship checks prior to arrival</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r>
              <a:rPr lang="en-US" dirty="0" smtClean="0"/>
              <a:t>Where loading or discharging is to be via a cargo pump-room, the pump-room ventilation system should be checked to ensure readiness for operation throughout the cargo operations.</a:t>
            </a:r>
          </a:p>
          <a:p>
            <a:r>
              <a:rPr lang="en-US" dirty="0" smtClean="0"/>
              <a:t>Cargo area deck lighting should be checked and confirmed as being in full working order, with special attention given to the area of the ship to shore cargo connection and hose handling equipment.</a:t>
            </a:r>
          </a:p>
          <a:p>
            <a:endParaRPr lang="en-US" dirty="0"/>
          </a:p>
        </p:txBody>
      </p:sp>
    </p:spTree>
    <p:extLst>
      <p:ext uri="{BB962C8B-B14F-4D97-AF65-F5344CB8AC3E}">
        <p14:creationId xmlns:p14="http://schemas.microsoft.com/office/powerpoint/2010/main" xmlns="" val="3313633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GENERAL SAFETY REGULATION</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      f</a:t>
            </a:r>
            <a:r>
              <a:rPr lang="en-US" dirty="0"/>
              <a:t>. Only explosion proof torches must be used in the cargo tank area </a:t>
            </a:r>
          </a:p>
          <a:p>
            <a:r>
              <a:rPr lang="en-US" dirty="0"/>
              <a:t>g. The atmosphere inside the hold and cargo tanks must be </a:t>
            </a:r>
            <a:r>
              <a:rPr lang="en-US" dirty="0" smtClean="0"/>
              <a:t>analyzed </a:t>
            </a:r>
            <a:r>
              <a:rPr lang="en-US" dirty="0"/>
              <a:t>and found free of </a:t>
            </a:r>
            <a:r>
              <a:rPr lang="en-US" dirty="0" smtClean="0"/>
              <a:t>gas prior </a:t>
            </a:r>
            <a:r>
              <a:rPr lang="en-US" dirty="0"/>
              <a:t>to entering that </a:t>
            </a:r>
            <a:r>
              <a:rPr lang="en-US" dirty="0" smtClean="0"/>
              <a:t>area. attempts </a:t>
            </a:r>
            <a:r>
              <a:rPr lang="en-US" dirty="0"/>
              <a:t>must be made to detect any local gas concentrations.</a:t>
            </a:r>
          </a:p>
          <a:p>
            <a:r>
              <a:rPr lang="en-US" dirty="0"/>
              <a:t>Unless a confined space is considered completely ventilated and free of gas, gas masks </a:t>
            </a:r>
            <a:r>
              <a:rPr lang="en-US" dirty="0" smtClean="0"/>
              <a:t>and air </a:t>
            </a:r>
            <a:r>
              <a:rPr lang="en-US" dirty="0"/>
              <a:t>bottles must </a:t>
            </a:r>
            <a:r>
              <a:rPr lang="en-US" dirty="0" smtClean="0"/>
              <a:t>be used</a:t>
            </a:r>
            <a:r>
              <a:rPr lang="en-US" dirty="0"/>
              <a:t>. in addition, personnel who enter such areas must be equipped with ropes or life </a:t>
            </a:r>
            <a:r>
              <a:rPr lang="en-US" dirty="0" smtClean="0"/>
              <a:t>lines which </a:t>
            </a:r>
            <a:r>
              <a:rPr lang="en-US" dirty="0"/>
              <a:t>are supervised </a:t>
            </a:r>
            <a:r>
              <a:rPr lang="en-US" dirty="0" smtClean="0"/>
              <a:t>by at </a:t>
            </a:r>
            <a:r>
              <a:rPr lang="en-US" dirty="0"/>
              <a:t>least two persons situated outside the danger area. note that ordinary gas masks </a:t>
            </a:r>
            <a:r>
              <a:rPr lang="en-US" dirty="0" smtClean="0"/>
              <a:t>are useless </a:t>
            </a:r>
            <a:r>
              <a:rPr lang="en-US" dirty="0"/>
              <a:t>where the </a:t>
            </a:r>
            <a:r>
              <a:rPr lang="en-US" dirty="0" smtClean="0"/>
              <a:t>oxygen concentration </a:t>
            </a:r>
            <a:r>
              <a:rPr lang="en-US" dirty="0"/>
              <a:t>is too low.</a:t>
            </a:r>
          </a:p>
          <a:p>
            <a:r>
              <a:rPr lang="en-US" dirty="0"/>
              <a:t>h. Clothes that are made of synthetic textiles can cause sparks, especially when used </a:t>
            </a:r>
            <a:r>
              <a:rPr lang="en-US" dirty="0" smtClean="0"/>
              <a:t>with shoes </a:t>
            </a:r>
            <a:r>
              <a:rPr lang="en-US" dirty="0"/>
              <a:t>made from </a:t>
            </a:r>
            <a:r>
              <a:rPr lang="en-US" dirty="0" smtClean="0"/>
              <a:t>insulating material</a:t>
            </a:r>
            <a:r>
              <a:rPr lang="en-US" dirty="0"/>
              <a:t>.</a:t>
            </a:r>
          </a:p>
          <a:p>
            <a:r>
              <a:rPr lang="en-US" dirty="0" err="1"/>
              <a:t>i</a:t>
            </a:r>
            <a:r>
              <a:rPr lang="en-US" dirty="0"/>
              <a:t>. Every one must do his utmost to ensure that the safety of crew and ship is not jeopardized.</a:t>
            </a:r>
          </a:p>
        </p:txBody>
      </p:sp>
    </p:spTree>
    <p:extLst>
      <p:ext uri="{BB962C8B-B14F-4D97-AF65-F5344CB8AC3E}">
        <p14:creationId xmlns:p14="http://schemas.microsoft.com/office/powerpoint/2010/main" xmlns="" val="42177534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IBC CODE</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800" dirty="0"/>
              <a:t>THE INTERNATIONAL CODE FOR THE </a:t>
            </a:r>
            <a:r>
              <a:rPr lang="en-US" sz="2800" dirty="0" smtClean="0"/>
              <a:t>CONSTRUCTION AND </a:t>
            </a:r>
            <a:r>
              <a:rPr lang="en-US" sz="2800" dirty="0"/>
              <a:t>EQUIPMENT OF SHIPS CARRYING DANGEROUS CHEMICALS IN </a:t>
            </a:r>
            <a:r>
              <a:rPr lang="en-US" sz="2800" dirty="0" smtClean="0"/>
              <a:t>BULK (IBC CODE)</a:t>
            </a:r>
          </a:p>
          <a:p>
            <a:r>
              <a:rPr lang="en-US" sz="2800" dirty="0" smtClean="0"/>
              <a:t>CONTAIN 21 Chapter .</a:t>
            </a:r>
          </a:p>
          <a:p>
            <a:r>
              <a:rPr lang="en-US" sz="2800" dirty="0"/>
              <a:t>INTERNATIONAL CERTIFICATE OF FITNESS FOR THE CARRIAGE </a:t>
            </a:r>
            <a:r>
              <a:rPr lang="en-US" sz="2800" dirty="0" smtClean="0"/>
              <a:t>OF DANGEROUS </a:t>
            </a:r>
            <a:r>
              <a:rPr lang="en-US" sz="2800" dirty="0"/>
              <a:t>CHEMICALS IN BULK</a:t>
            </a:r>
            <a:endParaRPr lang="en-US" sz="2800" dirty="0" smtClean="0"/>
          </a:p>
          <a:p>
            <a:pPr marL="0" indent="0">
              <a:buNone/>
            </a:pPr>
            <a:r>
              <a:rPr lang="en-US" sz="2400" dirty="0"/>
              <a:t>ATTACHMENT </a:t>
            </a:r>
            <a:r>
              <a:rPr lang="en-US" sz="2400" dirty="0" smtClean="0"/>
              <a:t>TO THE INTERNATIONAL </a:t>
            </a:r>
            <a:r>
              <a:rPr lang="en-US" sz="2400" dirty="0"/>
              <a:t>CERTIFICATE OF </a:t>
            </a:r>
            <a:r>
              <a:rPr lang="en-US" sz="2400" dirty="0" smtClean="0"/>
              <a:t>FITNESS</a:t>
            </a:r>
          </a:p>
          <a:p>
            <a:pPr marL="0" indent="0">
              <a:buNone/>
            </a:pPr>
            <a:r>
              <a:rPr lang="en-US" sz="2400" dirty="0"/>
              <a:t>C</a:t>
            </a:r>
            <a:r>
              <a:rPr lang="en-US" sz="2400" smtClean="0"/>
              <a:t>onditions </a:t>
            </a:r>
            <a:r>
              <a:rPr lang="en-US" sz="2400" dirty="0"/>
              <a:t>of </a:t>
            </a:r>
            <a:r>
              <a:rPr lang="en-US" sz="2400" dirty="0" smtClean="0"/>
              <a:t>carriage</a:t>
            </a:r>
            <a:endParaRPr lang="en-US" sz="2400" dirty="0"/>
          </a:p>
        </p:txBody>
      </p:sp>
    </p:spTree>
    <p:extLst>
      <p:ext uri="{BB962C8B-B14F-4D97-AF65-F5344CB8AC3E}">
        <p14:creationId xmlns:p14="http://schemas.microsoft.com/office/powerpoint/2010/main" xmlns="" val="1753883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3600" dirty="0" smtClean="0">
                <a:solidFill>
                  <a:srgbClr val="FF0000"/>
                </a:solidFill>
              </a:rPr>
              <a:t>Ship checks after arrival but prior to cargo operations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Before any cargo transfer starts, the responsible officer should be satisfied that the applicable precautions are being observed. The use of safety checklists, appropriately adapted for the specific ship, is strongly recommended. The following important checks should be made by the ship at this stage:</a:t>
            </a:r>
          </a:p>
          <a:p>
            <a:r>
              <a:rPr lang="en-US" dirty="0" smtClean="0"/>
              <a:t>Information should be sought on any forecast of adverse weather conditions which may require operations to be stopped or transfer rates reduced.</a:t>
            </a:r>
          </a:p>
          <a:p>
            <a:endParaRPr lang="en-US" dirty="0"/>
          </a:p>
        </p:txBody>
      </p:sp>
    </p:spTree>
    <p:extLst>
      <p:ext uri="{BB962C8B-B14F-4D97-AF65-F5344CB8AC3E}">
        <p14:creationId xmlns:p14="http://schemas.microsoft.com/office/powerpoint/2010/main" xmlns="" val="2073022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rPr>
              <a:t>Ship checks after arrival but prior to cargo operations</a:t>
            </a:r>
            <a:endParaRPr lang="en-US" sz="36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Certain cargoes require the </a:t>
            </a:r>
            <a:r>
              <a:rPr lang="en-US" smtClean="0"/>
              <a:t>vapour</a:t>
            </a:r>
            <a:r>
              <a:rPr lang="en-US" dirty="0" smtClean="0"/>
              <a:t> that is displaced by incoming cargo to be returned to the shore facility. The responsible officer should ensure that the ship and the shore </a:t>
            </a:r>
            <a:r>
              <a:rPr lang="en-US" dirty="0" err="1" smtClean="0"/>
              <a:t>vapour</a:t>
            </a:r>
            <a:r>
              <a:rPr lang="en-US" dirty="0" smtClean="0"/>
              <a:t> system are compatible, and that the system will operate in compliance with local and terminal regulations.</a:t>
            </a:r>
          </a:p>
          <a:p>
            <a:r>
              <a:rPr lang="en-US" dirty="0" smtClean="0"/>
              <a:t>Tanks passed for loading should be tightly secured with all cargo openings closed.</a:t>
            </a:r>
          </a:p>
          <a:p>
            <a:r>
              <a:rPr lang="en-US" dirty="0" smtClean="0"/>
              <a:t>Cargo manifolds should be ready for connection to shore hoses, but with blank flanges removed only on those lines to be used, and only on the connecting side of the ship.</a:t>
            </a:r>
          </a:p>
          <a:p>
            <a:endParaRPr lang="en-US" dirty="0" smtClean="0"/>
          </a:p>
          <a:p>
            <a:endParaRPr lang="en-US" dirty="0"/>
          </a:p>
        </p:txBody>
      </p:sp>
    </p:spTree>
    <p:extLst>
      <p:ext uri="{BB962C8B-B14F-4D97-AF65-F5344CB8AC3E}">
        <p14:creationId xmlns:p14="http://schemas.microsoft.com/office/powerpoint/2010/main" xmlns="" val="215101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dirty="0" smtClean="0"/>
              <a:t>Normally tanks to be loaded are pre-inspected for cleanliness by an independent surveyor. This can vary from a superficial visual inspection from the deck, to a very detailed inspection inside the cargo tank in which bulkheads are wall-washed and thoroughly checked. The responsible officer should satisfy himself that the tanks to be so inspected are well ventilated and safe to enter, and are marked as being safe to enter. Tank entry procedures should be complied with. When a tank is entered for inspection the surveyor should be accompanied by the responsible officer or a person delegated by him.</a:t>
            </a:r>
          </a:p>
          <a:p>
            <a:r>
              <a:rPr lang="en-US" dirty="0" smtClean="0"/>
              <a:t>All sighting ports and </a:t>
            </a:r>
            <a:r>
              <a:rPr lang="en-US" dirty="0" err="1" smtClean="0"/>
              <a:t>ullage</a:t>
            </a:r>
            <a:r>
              <a:rPr lang="en-US" dirty="0" smtClean="0"/>
              <a:t> plugs should be closed and secured, unless expected to be used during handling of the cargo about to be loaded. If openings are required to be open for venting purposes, each opening should be protected by a flame screen designed for that opening and kept clean.</a:t>
            </a:r>
            <a:endParaRPr lang="en-US" dirty="0"/>
          </a:p>
        </p:txBody>
      </p:sp>
    </p:spTree>
    <p:extLst>
      <p:ext uri="{BB962C8B-B14F-4D97-AF65-F5344CB8AC3E}">
        <p14:creationId xmlns:p14="http://schemas.microsoft.com/office/powerpoint/2010/main" xmlns="" val="3805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When not in use, sea suction and overboard discharge valves connected to cargo and ballast systems must be securely closed and lashed, and may be sealed by shore authorities. In-line blanks should be inserted where these are provided. When lashing is not practicable, valves should be suitably marked to indicate clearly that they are to remain closed.</a:t>
            </a:r>
          </a:p>
          <a:p>
            <a:r>
              <a:rPr lang="en-US" dirty="0" smtClean="0"/>
              <a:t>Before cargo handling is started, all deck scuppers and any open drains onto the jetty must be effectively plugged to prevent spilled cargo escaping into the water around the tanker or onto the terminal. Accumulations of rainwater should be drained periodically and scupper plugs replaced immediately afterwards. Contaminated water should be transferred to a slop tank or other suitable receptacle.</a:t>
            </a:r>
          </a:p>
          <a:p>
            <a:endParaRPr lang="en-US" dirty="0"/>
          </a:p>
        </p:txBody>
      </p:sp>
    </p:spTree>
    <p:extLst>
      <p:ext uri="{BB962C8B-B14F-4D97-AF65-F5344CB8AC3E}">
        <p14:creationId xmlns:p14="http://schemas.microsoft.com/office/powerpoint/2010/main" xmlns="" val="4199938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Ship checks after arrival but prior to cargo operations</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r>
              <a:rPr lang="en-US" dirty="0" smtClean="0"/>
              <a:t>Accommodation doors and portholes overlooking the cargo area should be shut. If stern loading is to be undertaken, it may be necessary to provide special advice to the crew.</a:t>
            </a:r>
          </a:p>
          <a:p>
            <a:r>
              <a:rPr lang="en-US" dirty="0" smtClean="0"/>
              <a:t>The cargo venting system should be appropriate for the cargo operation.</a:t>
            </a:r>
          </a:p>
          <a:p>
            <a:r>
              <a:rPr lang="en-US" dirty="0" smtClean="0"/>
              <a:t>Intakes for central air conditioning and mechanical ventilation systems should be checked for correct setting.</a:t>
            </a:r>
          </a:p>
          <a:p>
            <a:endParaRPr lang="en-US" dirty="0"/>
          </a:p>
        </p:txBody>
      </p:sp>
    </p:spTree>
    <p:extLst>
      <p:ext uri="{BB962C8B-B14F-4D97-AF65-F5344CB8AC3E}">
        <p14:creationId xmlns:p14="http://schemas.microsoft.com/office/powerpoint/2010/main" xmlns="" val="149192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3680</Words>
  <Application>Microsoft Office PowerPoint</Application>
  <PresentationFormat>On-screen Show (4:3)</PresentationFormat>
  <Paragraphs>201</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Chemical Tankers Operation</vt:lpstr>
      <vt:lpstr>Ship checks prior to arrival</vt:lpstr>
      <vt:lpstr>Ship checks prior to arrival</vt:lpstr>
      <vt:lpstr>Ship checks prior to arrival</vt:lpstr>
      <vt:lpstr> Ship checks after arrival but prior to cargo operations </vt:lpstr>
      <vt:lpstr>Ship checks after arrival but prior to cargo operations</vt:lpstr>
      <vt:lpstr>Ship checks after arrival but prior to cargo operations</vt:lpstr>
      <vt:lpstr>Ship checks after arrival but prior to cargo operations</vt:lpstr>
      <vt:lpstr>Ship checks after arrival but prior to cargo operations</vt:lpstr>
      <vt:lpstr>Ship checks after arrival but prior to cargo operations</vt:lpstr>
      <vt:lpstr>Ship checks after arrival but prior to cargo operations</vt:lpstr>
      <vt:lpstr>Slide 12</vt:lpstr>
      <vt:lpstr>Ship checks after arrival but prior to cargo operations</vt:lpstr>
      <vt:lpstr>Ship checks after arrival but prior to cargo operations</vt:lpstr>
      <vt:lpstr>Safety </vt:lpstr>
      <vt:lpstr>HAZARDS </vt:lpstr>
      <vt:lpstr>HAZARDS</vt:lpstr>
      <vt:lpstr>HAZARDS</vt:lpstr>
      <vt:lpstr>HAZARDS</vt:lpstr>
      <vt:lpstr>PERSONNEL AND HEALTH</vt:lpstr>
      <vt:lpstr>PERSONNEL AND HEALTH</vt:lpstr>
      <vt:lpstr>PERSONNEL AND HEALTH</vt:lpstr>
      <vt:lpstr>PERSONNEL AND HEALTH</vt:lpstr>
      <vt:lpstr>PERSONNEL AND HEALTH</vt:lpstr>
      <vt:lpstr>Slide 25</vt:lpstr>
      <vt:lpstr>Flammability </vt:lpstr>
      <vt:lpstr>REACTIVITY HAZARDS</vt:lpstr>
      <vt:lpstr>REACTIVITY HAZARDS</vt:lpstr>
      <vt:lpstr>MEDICAL TREATMENT</vt:lpstr>
      <vt:lpstr>MEDICAL TREATMENT</vt:lpstr>
      <vt:lpstr>MEDICAL TREATMENT</vt:lpstr>
      <vt:lpstr>ATMOSPHERE EVALUATION</vt:lpstr>
      <vt:lpstr>canister filter respirators</vt:lpstr>
      <vt:lpstr>compressed air breathing apparatus</vt:lpstr>
      <vt:lpstr>oxygen resuscitators</vt:lpstr>
      <vt:lpstr>protective clothing</vt:lpstr>
      <vt:lpstr>protective clothing</vt:lpstr>
      <vt:lpstr>GENERAL SAFETY REGULATION</vt:lpstr>
      <vt:lpstr>GENERAL SAFETY REGULATION</vt:lpstr>
      <vt:lpstr>GENERAL SAFETY REGULATION</vt:lpstr>
      <vt:lpstr>IBC CODE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Tankers Operation</dc:title>
  <dc:creator>Meghdad Rafe</dc:creator>
  <cp:lastModifiedBy>dear user</cp:lastModifiedBy>
  <cp:revision>20</cp:revision>
  <dcterms:created xsi:type="dcterms:W3CDTF">2016-01-07T13:04:27Z</dcterms:created>
  <dcterms:modified xsi:type="dcterms:W3CDTF">2016-02-20T13:05:03Z</dcterms:modified>
</cp:coreProperties>
</file>