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slides/slide169.xml" ContentType="application/vnd.openxmlformats-officedocument.presentationml.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slides/slide147.xml" ContentType="application/vnd.openxmlformats-officedocument.presentationml.slide+xml"/>
  <Override PartName="/ppt/slides/slide158.xml" ContentType="application/vnd.openxmlformats-officedocument.presentationml.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36.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96.xml" ContentType="application/vnd.openxmlformats-officedocument.presentationml.slide+xml"/>
  <Override PartName="/ppt/slides/slide144.xml" ContentType="application/vnd.openxmlformats-officedocument.presentationml.slide+xml"/>
  <Override PartName="/ppt/notesSlides/notesSlide4.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notesSlides/notesSlide87.xml" ContentType="application/vnd.openxmlformats-officedocument.presentationml.notes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slides/slide138.xml" ContentType="application/vnd.openxmlformats-officedocument.presentationml.slide+xml"/>
  <Override PartName="/ppt/slides/slide167.xml" ContentType="application/vnd.openxmlformats-officedocument.presentationml.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slides/slide168.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slides/slide139.xml" ContentType="application/vnd.openxmlformats-officedocument.presentationml.slide+xml"/>
  <Override PartName="/ppt/slides/slide157.xml" ContentType="application/vnd.openxmlformats-officedocument.presentationml.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slides/slide129.xml" ContentType="application/vnd.openxmlformats-officedocument.presentationml.slide+xml"/>
  <Override PartName="/ppt/slides/slide176.xml" ContentType="application/vnd.openxmlformats-officedocument.presentationml.slide+xml"/>
  <Override PartName="/ppt/notesSlides/notesSlide12.xml" ContentType="application/vnd.openxmlformats-officedocument.presentationml.notes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slides/slide159.xml" ContentType="application/vnd.openxmlformats-officedocument.presentationml.slide+xml"/>
  <Override PartName="/ppt/notesSlides/notesSlide42.xml" ContentType="application/vnd.openxmlformats-officedocument.presentationml.notesSlide+xml"/>
  <Override PartName="/ppt/slides/slide148.xml" ContentType="application/vnd.openxmlformats-officedocument.presentationml.slide+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73.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slides/slide140.xml" ContentType="application/vnd.openxmlformats-officedocument.presentationml.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9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9"/>
  </p:notesMasterIdLst>
  <p:sldIdLst>
    <p:sldId id="396" r:id="rId2"/>
    <p:sldId id="400" r:id="rId3"/>
    <p:sldId id="395" r:id="rId4"/>
    <p:sldId id="394" r:id="rId5"/>
    <p:sldId id="303" r:id="rId6"/>
    <p:sldId id="304" r:id="rId7"/>
    <p:sldId id="305" r:id="rId8"/>
    <p:sldId id="306" r:id="rId9"/>
    <p:sldId id="307" r:id="rId10"/>
    <p:sldId id="308" r:id="rId11"/>
    <p:sldId id="423" r:id="rId12"/>
    <p:sldId id="256" r:id="rId13"/>
    <p:sldId id="257" r:id="rId14"/>
    <p:sldId id="258" r:id="rId15"/>
    <p:sldId id="259" r:id="rId16"/>
    <p:sldId id="260" r:id="rId17"/>
    <p:sldId id="261" r:id="rId18"/>
    <p:sldId id="262" r:id="rId19"/>
    <p:sldId id="263" r:id="rId20"/>
    <p:sldId id="264" r:id="rId21"/>
    <p:sldId id="424" r:id="rId22"/>
    <p:sldId id="266" r:id="rId23"/>
    <p:sldId id="267" r:id="rId24"/>
    <p:sldId id="268" r:id="rId25"/>
    <p:sldId id="269" r:id="rId26"/>
    <p:sldId id="270" r:id="rId27"/>
    <p:sldId id="271" r:id="rId28"/>
    <p:sldId id="272" r:id="rId29"/>
    <p:sldId id="273" r:id="rId30"/>
    <p:sldId id="274" r:id="rId31"/>
    <p:sldId id="275" r:id="rId32"/>
    <p:sldId id="276" r:id="rId33"/>
    <p:sldId id="277" r:id="rId34"/>
    <p:sldId id="278" r:id="rId35"/>
    <p:sldId id="279" r:id="rId36"/>
    <p:sldId id="280" r:id="rId37"/>
    <p:sldId id="281" r:id="rId38"/>
    <p:sldId id="282" r:id="rId39"/>
    <p:sldId id="283" r:id="rId40"/>
    <p:sldId id="284" r:id="rId41"/>
    <p:sldId id="285" r:id="rId42"/>
    <p:sldId id="286" r:id="rId43"/>
    <p:sldId id="287" r:id="rId44"/>
    <p:sldId id="288" r:id="rId45"/>
    <p:sldId id="293" r:id="rId46"/>
    <p:sldId id="289" r:id="rId47"/>
    <p:sldId id="290" r:id="rId48"/>
    <p:sldId id="291" r:id="rId49"/>
    <p:sldId id="294" r:id="rId50"/>
    <p:sldId id="295" r:id="rId51"/>
    <p:sldId id="403" r:id="rId52"/>
    <p:sldId id="296" r:id="rId53"/>
    <p:sldId id="297" r:id="rId54"/>
    <p:sldId id="298" r:id="rId55"/>
    <p:sldId id="299" r:id="rId56"/>
    <p:sldId id="300" r:id="rId57"/>
    <p:sldId id="301" r:id="rId58"/>
    <p:sldId id="302" r:id="rId59"/>
    <p:sldId id="309" r:id="rId60"/>
    <p:sldId id="313" r:id="rId61"/>
    <p:sldId id="314" r:id="rId62"/>
    <p:sldId id="310" r:id="rId63"/>
    <p:sldId id="311" r:id="rId64"/>
    <p:sldId id="312" r:id="rId65"/>
    <p:sldId id="316" r:id="rId66"/>
    <p:sldId id="315"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8" r:id="rId97"/>
    <p:sldId id="349" r:id="rId98"/>
    <p:sldId id="350" r:id="rId99"/>
    <p:sldId id="346" r:id="rId100"/>
    <p:sldId id="347" r:id="rId101"/>
    <p:sldId id="351" r:id="rId102"/>
    <p:sldId id="352" r:id="rId103"/>
    <p:sldId id="353" r:id="rId104"/>
    <p:sldId id="356" r:id="rId105"/>
    <p:sldId id="357" r:id="rId106"/>
    <p:sldId id="358" r:id="rId107"/>
    <p:sldId id="367" r:id="rId108"/>
    <p:sldId id="359" r:id="rId109"/>
    <p:sldId id="363" r:id="rId110"/>
    <p:sldId id="360" r:id="rId111"/>
    <p:sldId id="354" r:id="rId112"/>
    <p:sldId id="355" r:id="rId113"/>
    <p:sldId id="368" r:id="rId114"/>
    <p:sldId id="361" r:id="rId115"/>
    <p:sldId id="362" r:id="rId116"/>
    <p:sldId id="364" r:id="rId117"/>
    <p:sldId id="365" r:id="rId118"/>
    <p:sldId id="369" r:id="rId119"/>
    <p:sldId id="366" r:id="rId120"/>
    <p:sldId id="370" r:id="rId121"/>
    <p:sldId id="371" r:id="rId122"/>
    <p:sldId id="372" r:id="rId123"/>
    <p:sldId id="373" r:id="rId124"/>
    <p:sldId id="374" r:id="rId125"/>
    <p:sldId id="376" r:id="rId126"/>
    <p:sldId id="377" r:id="rId127"/>
    <p:sldId id="378" r:id="rId128"/>
    <p:sldId id="379" r:id="rId129"/>
    <p:sldId id="380" r:id="rId130"/>
    <p:sldId id="381" r:id="rId131"/>
    <p:sldId id="382" r:id="rId132"/>
    <p:sldId id="383" r:id="rId133"/>
    <p:sldId id="384" r:id="rId134"/>
    <p:sldId id="385" r:id="rId135"/>
    <p:sldId id="386" r:id="rId136"/>
    <p:sldId id="387" r:id="rId137"/>
    <p:sldId id="388" r:id="rId138"/>
    <p:sldId id="389" r:id="rId139"/>
    <p:sldId id="390" r:id="rId140"/>
    <p:sldId id="391" r:id="rId141"/>
    <p:sldId id="392" r:id="rId142"/>
    <p:sldId id="393" r:id="rId143"/>
    <p:sldId id="397" r:id="rId144"/>
    <p:sldId id="398" r:id="rId145"/>
    <p:sldId id="399" r:id="rId146"/>
    <p:sldId id="401" r:id="rId147"/>
    <p:sldId id="402" r:id="rId148"/>
    <p:sldId id="404" r:id="rId149"/>
    <p:sldId id="405" r:id="rId150"/>
    <p:sldId id="406" r:id="rId151"/>
    <p:sldId id="407" r:id="rId152"/>
    <p:sldId id="408" r:id="rId153"/>
    <p:sldId id="409" r:id="rId154"/>
    <p:sldId id="410" r:id="rId155"/>
    <p:sldId id="411" r:id="rId156"/>
    <p:sldId id="412" r:id="rId157"/>
    <p:sldId id="413" r:id="rId158"/>
    <p:sldId id="414" r:id="rId159"/>
    <p:sldId id="415" r:id="rId160"/>
    <p:sldId id="416" r:id="rId161"/>
    <p:sldId id="417" r:id="rId162"/>
    <p:sldId id="418" r:id="rId163"/>
    <p:sldId id="420" r:id="rId164"/>
    <p:sldId id="419" r:id="rId165"/>
    <p:sldId id="421" r:id="rId166"/>
    <p:sldId id="425" r:id="rId167"/>
    <p:sldId id="426" r:id="rId168"/>
    <p:sldId id="427" r:id="rId169"/>
    <p:sldId id="428" r:id="rId170"/>
    <p:sldId id="429" r:id="rId171"/>
    <p:sldId id="430" r:id="rId172"/>
    <p:sldId id="431" r:id="rId173"/>
    <p:sldId id="434" r:id="rId174"/>
    <p:sldId id="435" r:id="rId175"/>
    <p:sldId id="436" r:id="rId176"/>
    <p:sldId id="437" r:id="rId177"/>
    <p:sldId id="438" r:id="rId17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9250" autoAdjust="0"/>
  </p:normalViewPr>
  <p:slideViewPr>
    <p:cSldViewPr>
      <p:cViewPr>
        <p:scale>
          <a:sx n="124" d="100"/>
          <a:sy n="124" d="100"/>
        </p:scale>
        <p:origin x="-123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slide" Target="slides/slide171.xml"/><Relationship Id="rId180"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notesMaster" Target="notesMasters/notes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1171C20-C3C2-487D-9C3E-ED972792ACD5}" type="datetimeFigureOut">
              <a:rPr lang="fa-IR" smtClean="0"/>
              <a:pPr/>
              <a:t>1439/09/13</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78088E9-B530-449A-BD10-EE7CCB6956D4}"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a:t>
            </a:fld>
            <a:endParaRPr lang="fa-I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10</a:t>
            </a:fld>
            <a:endParaRPr lang="fa-I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11</a:t>
            </a:fld>
            <a:endParaRPr lang="fa-I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12</a:t>
            </a:fld>
            <a:endParaRPr lang="fa-I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13</a:t>
            </a:fld>
            <a:endParaRPr lang="fa-I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14</a:t>
            </a:fld>
            <a:endParaRPr lang="fa-I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15</a:t>
            </a:fld>
            <a:endParaRPr lang="fa-I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16</a:t>
            </a:fld>
            <a:endParaRPr lang="fa-I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17</a:t>
            </a:fld>
            <a:endParaRPr lang="fa-I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18</a:t>
            </a:fld>
            <a:endParaRPr lang="fa-I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19</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2</a:t>
            </a:fld>
            <a:endParaRPr lang="fa-I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20</a:t>
            </a:fld>
            <a:endParaRPr lang="fa-I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21</a:t>
            </a:fld>
            <a:endParaRPr lang="fa-I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dirty="0" smtClean="0"/>
              <a:t>انتخاب</a:t>
            </a:r>
            <a:r>
              <a:rPr lang="fa-IR" baseline="0" dirty="0" smtClean="0"/>
              <a:t> – </a:t>
            </a:r>
            <a:r>
              <a:rPr lang="fa-IR" dirty="0" smtClean="0"/>
              <a:t>ادعا- اقدامات</a:t>
            </a:r>
            <a:endParaRPr lang="fa-IR" dirty="0"/>
          </a:p>
        </p:txBody>
      </p:sp>
      <p:sp>
        <p:nvSpPr>
          <p:cNvPr id="4" name="Slide Number Placeholder 3"/>
          <p:cNvSpPr>
            <a:spLocks noGrp="1"/>
          </p:cNvSpPr>
          <p:nvPr>
            <p:ph type="sldNum" sz="quarter" idx="10"/>
          </p:nvPr>
        </p:nvSpPr>
        <p:spPr/>
        <p:txBody>
          <a:bodyPr/>
          <a:lstStyle/>
          <a:p>
            <a:fld id="{A78088E9-B530-449A-BD10-EE7CCB6956D4}" type="slidenum">
              <a:rPr lang="fa-IR" smtClean="0"/>
              <a:pPr/>
              <a:t>22</a:t>
            </a:fld>
            <a:endParaRPr lang="fa-I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23</a:t>
            </a:fld>
            <a:endParaRPr lang="fa-I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78088E9-B530-449A-BD10-EE7CCB6956D4}" type="slidenum">
              <a:rPr lang="fa-IR" smtClean="0"/>
              <a:pPr/>
              <a:t>24</a:t>
            </a:fld>
            <a:endParaRPr lang="fa-I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dirty="0" smtClean="0"/>
              <a:t>فرونشاندن</a:t>
            </a:r>
            <a:endParaRPr lang="fa-IR" dirty="0"/>
          </a:p>
        </p:txBody>
      </p:sp>
      <p:sp>
        <p:nvSpPr>
          <p:cNvPr id="4" name="Slide Number Placeholder 3"/>
          <p:cNvSpPr>
            <a:spLocks noGrp="1"/>
          </p:cNvSpPr>
          <p:nvPr>
            <p:ph type="sldNum" sz="quarter" idx="10"/>
          </p:nvPr>
        </p:nvSpPr>
        <p:spPr/>
        <p:txBody>
          <a:bodyPr/>
          <a:lstStyle/>
          <a:p>
            <a:fld id="{A78088E9-B530-449A-BD10-EE7CCB6956D4}" type="slidenum">
              <a:rPr lang="fa-IR" smtClean="0"/>
              <a:pPr/>
              <a:t>25</a:t>
            </a:fld>
            <a:endParaRPr lang="fa-I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dirty="0" smtClean="0"/>
              <a:t>شکستن</a:t>
            </a:r>
            <a:endParaRPr lang="fa-IR" dirty="0"/>
          </a:p>
        </p:txBody>
      </p:sp>
      <p:sp>
        <p:nvSpPr>
          <p:cNvPr id="4" name="Slide Number Placeholder 3"/>
          <p:cNvSpPr>
            <a:spLocks noGrp="1"/>
          </p:cNvSpPr>
          <p:nvPr>
            <p:ph type="sldNum" sz="quarter" idx="10"/>
          </p:nvPr>
        </p:nvSpPr>
        <p:spPr/>
        <p:txBody>
          <a:bodyPr/>
          <a:lstStyle/>
          <a:p>
            <a:fld id="{A78088E9-B530-449A-BD10-EE7CCB6956D4}" type="slidenum">
              <a:rPr lang="fa-IR" smtClean="0"/>
              <a:pPr/>
              <a:t>26</a:t>
            </a:fld>
            <a:endParaRPr lang="fa-I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27</a:t>
            </a:fld>
            <a:endParaRPr lang="fa-I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28</a:t>
            </a:fld>
            <a:endParaRPr lang="fa-I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dirty="0" smtClean="0"/>
              <a:t>فاسد</a:t>
            </a:r>
            <a:r>
              <a:rPr lang="fa-IR" baseline="0" dirty="0" smtClean="0"/>
              <a:t> شدنی</a:t>
            </a:r>
          </a:p>
          <a:p>
            <a:endParaRPr lang="fa-IR" dirty="0"/>
          </a:p>
        </p:txBody>
      </p:sp>
      <p:sp>
        <p:nvSpPr>
          <p:cNvPr id="4" name="Slide Number Placeholder 3"/>
          <p:cNvSpPr>
            <a:spLocks noGrp="1"/>
          </p:cNvSpPr>
          <p:nvPr>
            <p:ph type="sldNum" sz="quarter" idx="10"/>
          </p:nvPr>
        </p:nvSpPr>
        <p:spPr/>
        <p:txBody>
          <a:bodyPr/>
          <a:lstStyle/>
          <a:p>
            <a:fld id="{A78088E9-B530-449A-BD10-EE7CCB6956D4}" type="slidenum">
              <a:rPr lang="fa-IR" smtClean="0"/>
              <a:pPr/>
              <a:t>29</a:t>
            </a:fld>
            <a:endParaRPr lang="fa-I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a:t>
            </a:fld>
            <a:endParaRPr lang="fa-I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30</a:t>
            </a:fld>
            <a:endParaRPr lang="fa-I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31</a:t>
            </a:fld>
            <a:endParaRPr lang="fa-I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32</a:t>
            </a:fld>
            <a:endParaRPr lang="fa-I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33</a:t>
            </a:fld>
            <a:endParaRPr lang="fa-I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34</a:t>
            </a:fld>
            <a:endParaRPr lang="fa-I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35</a:t>
            </a:fld>
            <a:endParaRPr lang="fa-I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36</a:t>
            </a:fld>
            <a:endParaRPr lang="fa-I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37</a:t>
            </a:fld>
            <a:endParaRPr lang="fa-I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38</a:t>
            </a:fld>
            <a:endParaRPr lang="fa-I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39</a:t>
            </a:fld>
            <a:endParaRPr lang="fa-I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a:t>
            </a:fld>
            <a:endParaRPr lang="fa-I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40</a:t>
            </a:fld>
            <a:endParaRPr lang="fa-I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41</a:t>
            </a:fld>
            <a:endParaRPr lang="fa-I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42</a:t>
            </a:fld>
            <a:endParaRPr lang="fa-I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43</a:t>
            </a:fld>
            <a:endParaRPr lang="fa-I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44</a:t>
            </a:fld>
            <a:endParaRPr lang="fa-I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45</a:t>
            </a:fld>
            <a:endParaRPr lang="fa-I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46</a:t>
            </a:fld>
            <a:endParaRPr lang="fa-I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47</a:t>
            </a:fld>
            <a:endParaRPr lang="fa-I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48</a:t>
            </a:fld>
            <a:endParaRPr lang="fa-I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49</a:t>
            </a:fld>
            <a:endParaRPr lang="fa-I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a:t>
            </a:fld>
            <a:endParaRPr lang="fa-I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50</a:t>
            </a:fld>
            <a:endParaRPr lang="fa-I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51</a:t>
            </a:fld>
            <a:endParaRPr lang="fa-I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52</a:t>
            </a:fld>
            <a:endParaRPr lang="fa-I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53</a:t>
            </a:fld>
            <a:endParaRPr lang="fa-I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54</a:t>
            </a:fld>
            <a:endParaRPr lang="fa-I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55</a:t>
            </a:fld>
            <a:endParaRPr lang="fa-I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56</a:t>
            </a:fld>
            <a:endParaRPr lang="fa-I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57</a:t>
            </a:fld>
            <a:endParaRPr lang="fa-I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58</a:t>
            </a:fld>
            <a:endParaRPr lang="fa-I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59</a:t>
            </a:fld>
            <a:endParaRPr lang="fa-I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a:t>
            </a:fld>
            <a:endParaRPr lang="fa-I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60</a:t>
            </a:fld>
            <a:endParaRPr lang="fa-I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61</a:t>
            </a:fld>
            <a:endParaRPr lang="fa-I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62</a:t>
            </a:fld>
            <a:endParaRPr lang="fa-I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63</a:t>
            </a:fld>
            <a:endParaRPr lang="fa-I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64</a:t>
            </a:fld>
            <a:endParaRPr lang="fa-I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65</a:t>
            </a:fld>
            <a:endParaRPr lang="fa-I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66</a:t>
            </a:fld>
            <a:endParaRPr lang="fa-I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67</a:t>
            </a:fld>
            <a:endParaRPr lang="fa-I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68</a:t>
            </a:fld>
            <a:endParaRPr lang="fa-I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69</a:t>
            </a:fld>
            <a:endParaRPr lang="fa-I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7</a:t>
            </a:fld>
            <a:endParaRPr lang="fa-I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70</a:t>
            </a:fld>
            <a:endParaRPr lang="fa-I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71</a:t>
            </a:fld>
            <a:endParaRPr lang="fa-I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72</a:t>
            </a:fld>
            <a:endParaRPr lang="fa-I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77</a:t>
            </a:fld>
            <a:endParaRPr lang="fa-I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78</a:t>
            </a:fld>
            <a:endParaRPr lang="fa-I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79</a:t>
            </a:fld>
            <a:endParaRPr lang="fa-I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125</a:t>
            </a:fld>
            <a:endParaRPr lang="fa-I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126</a:t>
            </a:fld>
            <a:endParaRPr lang="fa-I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127</a:t>
            </a:fld>
            <a:endParaRPr lang="fa-I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128</a:t>
            </a:fld>
            <a:endParaRPr lang="fa-I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8</a:t>
            </a:fld>
            <a:endParaRPr lang="fa-I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129</a:t>
            </a:fld>
            <a:endParaRPr lang="fa-I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130</a:t>
            </a:fld>
            <a:endParaRPr lang="fa-I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131</a:t>
            </a:fld>
            <a:endParaRPr lang="fa-I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132</a:t>
            </a:fld>
            <a:endParaRPr lang="fa-I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fa-IR" smtClean="0"/>
          </a:p>
        </p:txBody>
      </p:sp>
      <p:sp>
        <p:nvSpPr>
          <p:cNvPr id="4" name="Slide Number Placeholder 3"/>
          <p:cNvSpPr>
            <a:spLocks noGrp="1"/>
          </p:cNvSpPr>
          <p:nvPr>
            <p:ph type="sldNum" sz="quarter" idx="5"/>
          </p:nvPr>
        </p:nvSpPr>
        <p:spPr/>
        <p:txBody>
          <a:bodyPr/>
          <a:lstStyle/>
          <a:p>
            <a:pPr>
              <a:defRPr/>
            </a:pPr>
            <a:fld id="{7DCDB130-1918-4C1F-A3DA-4B5BD164ACC0}" type="slidenum">
              <a:rPr lang="en-GB" smtClean="0"/>
              <a:pPr>
                <a:defRPr/>
              </a:pPr>
              <a:t>133</a:t>
            </a:fld>
            <a:endParaRPr lang="en-GB"/>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134</a:t>
            </a:fld>
            <a:endParaRPr lang="fa-I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135</a:t>
            </a:fld>
            <a:endParaRPr lang="fa-I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136</a:t>
            </a:fld>
            <a:endParaRPr lang="fa-I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137</a:t>
            </a:fld>
            <a:endParaRPr lang="fa-IR"/>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138</a:t>
            </a:fld>
            <a:endParaRPr lang="fa-I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9</a:t>
            </a:fld>
            <a:endParaRPr lang="fa-IR"/>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139</a:t>
            </a:fld>
            <a:endParaRPr lang="fa-IR"/>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140</a:t>
            </a:fld>
            <a:endParaRPr lang="fa-I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141</a:t>
            </a:fld>
            <a:endParaRPr lang="fa-IR"/>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20939297-1FB6-4229-8D6F-9C0EED1A9E70}" type="slidenum">
              <a:rPr lang="fa-IR" smtClean="0"/>
              <a:pPr/>
              <a:t>142</a:t>
            </a:fld>
            <a:endParaRPr lang="fa-IR"/>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A78088E9-B530-449A-BD10-EE7CCB6956D4}" type="slidenum">
              <a:rPr lang="fa-IR" smtClean="0"/>
              <a:pPr/>
              <a:t>176</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5/27/2018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5/27/2018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5/27/2018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5/27/2018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5/27/2018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5/27/2018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5/27/2018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hyperlink" Target="http://geocities.com/mpaoral/ch26/cssafetyconcert.htm" TargetMode="External"/><Relationship Id="rId7" Type="http://schemas.openxmlformats.org/officeDocument/2006/relationships/hyperlink" Target="http://geocities.com/mpaoral/ch26/ioppcert.htm" TargetMode="External"/><Relationship Id="rId2" Type="http://schemas.openxmlformats.org/officeDocument/2006/relationships/hyperlink" Target="http://geocities.com/mpaoral/ch26/pssafetycert.htm" TargetMode="External"/><Relationship Id="rId1" Type="http://schemas.openxmlformats.org/officeDocument/2006/relationships/slideLayout" Target="../slideLayouts/slideLayout2.xml"/><Relationship Id="rId6" Type="http://schemas.openxmlformats.org/officeDocument/2006/relationships/hyperlink" Target="http://geocities.com/mpaoral/ch26/Loadlinecert.htm" TargetMode="External"/><Relationship Id="rId5" Type="http://schemas.openxmlformats.org/officeDocument/2006/relationships/hyperlink" Target="http://geocities.com/mpaoral/ch26/cssafetyradiocert.htm" TargetMode="External"/><Relationship Id="rId4" Type="http://schemas.openxmlformats.org/officeDocument/2006/relationships/hyperlink" Target="http://geocities.com/mpaoral/ch26/cssafetyeqpcert.htm" TargetMode="External"/></Relationships>
</file>

<file path=ppt/slides/_rels/slide107.xml.rels><?xml version="1.0" encoding="UTF-8" standalone="yes"?>
<Relationships xmlns="http://schemas.openxmlformats.org/package/2006/relationships"><Relationship Id="rId3" Type="http://schemas.openxmlformats.org/officeDocument/2006/relationships/hyperlink" Target="http://geocities.com/mpaoral/ch26/cssafetyconcert.htm" TargetMode="External"/><Relationship Id="rId2" Type="http://schemas.openxmlformats.org/officeDocument/2006/relationships/hyperlink" Target="http://geocities.com/mpaoral/ch26/pssafetycert.htm" TargetMode="External"/><Relationship Id="rId1" Type="http://schemas.openxmlformats.org/officeDocument/2006/relationships/slideLayout" Target="../slideLayouts/slideLayout2.xml"/><Relationship Id="rId5" Type="http://schemas.openxmlformats.org/officeDocument/2006/relationships/hyperlink" Target="http://geocities.com/mpaoral/ch26/cssafetyradiocert.htm" TargetMode="External"/><Relationship Id="rId4" Type="http://schemas.openxmlformats.org/officeDocument/2006/relationships/hyperlink" Target="http://geocities.com/mpaoral/ch26/cssafetyeqpcert.htm" TargetMode="Externa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geocities.com/mpaoral/ch16/PortOfRefuge.htm"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geocities.com/mpaoral/ch4/4_3.htm"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geocities.com/mpaoral/ch24/Q24_5_7.ht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geocities.com/mpaoral/ch24/Special_Areas.htm"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geocities.com/mpaoral/ch24/ISCDimensions.htm"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geocities.com/mpaoral/ch24/Special_Areas.htm"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geocities.com/mpaoral/ch5/anchoring.htm?200721"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geocities.com/mpaoral/ch5/anchoring.htm?200721"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geocities.com/mpaoral/ch4/4_2.htm"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geocities.com/mpaoral/ch4/Bad_wx_maneuver.htm?200720"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geocities.com/mpaoral/ch4/Definitions.htm" TargetMode="External"/><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geocities.com/mpaoral/ch4/Definitions.htm"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geocities.com/mpaoral/ch3/Onboard_Prep.htm" TargetMode="External"/><Relationship Id="rId2" Type="http://schemas.openxmlformats.org/officeDocument/2006/relationships/notesSlide" Target="../notesSlides/notesSlide61.xml"/><Relationship Id="rId1" Type="http://schemas.openxmlformats.org/officeDocument/2006/relationships/slideLayout" Target="../slideLayouts/slideLayout2.xml"/><Relationship Id="rId4" Type="http://schemas.openxmlformats.org/officeDocument/2006/relationships/hyperlink" Target="http://geocities.com/mpaoral/ch3/Conduct_Search.htm" TargetMode="External"/></Relationships>
</file>

<file path=ppt/slides/_rels/slide62.xml.rels><?xml version="1.0" encoding="UTF-8" standalone="yes"?>
<Relationships xmlns="http://schemas.openxmlformats.org/package/2006/relationships"><Relationship Id="rId3" Type="http://schemas.openxmlformats.org/officeDocument/2006/relationships/hyperlink" Target="http://geocities.com/mpaoral/ch24/Search_Patterns.htm" TargetMode="External"/><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hyperlink" Target="http://www.mpa.gov.sg/circulars_and_notices/shipping_circulars/sc05-14.htm" TargetMode="Externa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hyperlink" Target="http://geocities.com/mpaoral/ch24/FSA-containerlashing.htm" TargetMode="Externa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SOLAS  Amendments</a:t>
            </a:r>
            <a:endParaRPr lang="fa-IR" b="1" dirty="0">
              <a:solidFill>
                <a:schemeClr val="tx1"/>
              </a:solidFill>
            </a:endParaRPr>
          </a:p>
        </p:txBody>
      </p:sp>
      <p:sp>
        <p:nvSpPr>
          <p:cNvPr id="3" name="Content Placeholder 2"/>
          <p:cNvSpPr>
            <a:spLocks noGrp="1"/>
          </p:cNvSpPr>
          <p:nvPr>
            <p:ph sz="quarter" idx="1"/>
          </p:nvPr>
        </p:nvSpPr>
        <p:spPr>
          <a:xfrm>
            <a:off x="301752" y="1371600"/>
            <a:ext cx="8503920" cy="5029200"/>
          </a:xfrm>
        </p:spPr>
        <p:txBody>
          <a:bodyPr>
            <a:normAutofit fontScale="92500" lnSpcReduction="20000"/>
          </a:bodyPr>
          <a:lstStyle/>
          <a:p>
            <a:pPr marL="457200" indent="-457200" algn="just" rtl="0">
              <a:lnSpc>
                <a:spcPct val="150000"/>
              </a:lnSpc>
              <a:buFont typeface="+mj-lt"/>
              <a:buAutoNum type="arabicPeriod"/>
            </a:pPr>
            <a:r>
              <a:rPr lang="en-US" sz="2000" dirty="0" smtClean="0">
                <a:solidFill>
                  <a:srgbClr val="FF0000"/>
                </a:solidFill>
              </a:rPr>
              <a:t>Code of noise</a:t>
            </a:r>
            <a:r>
              <a:rPr lang="en-US" sz="2000" dirty="0" smtClean="0"/>
              <a:t> levels on board ship; July 2014, applies to ship delivered on or after July 2018.</a:t>
            </a:r>
          </a:p>
          <a:p>
            <a:pPr marL="457200" indent="-457200" algn="just" rtl="0">
              <a:lnSpc>
                <a:spcPct val="150000"/>
              </a:lnSpc>
              <a:buFont typeface="+mj-lt"/>
              <a:buAutoNum type="arabicPeriod"/>
            </a:pPr>
            <a:r>
              <a:rPr lang="en-US" sz="2000" dirty="0" err="1" smtClean="0"/>
              <a:t>Reg</a:t>
            </a:r>
            <a:r>
              <a:rPr lang="en-US" sz="2000" dirty="0" smtClean="0"/>
              <a:t> III/17-1 require ships to have </a:t>
            </a:r>
            <a:r>
              <a:rPr lang="en-US" sz="2000" dirty="0" smtClean="0">
                <a:solidFill>
                  <a:srgbClr val="FF0000"/>
                </a:solidFill>
              </a:rPr>
              <a:t>plans and procedures </a:t>
            </a:r>
            <a:r>
              <a:rPr lang="en-US" sz="2000" dirty="0" smtClean="0"/>
              <a:t>to recover persons from water, as well as related </a:t>
            </a:r>
            <a:r>
              <a:rPr lang="en-US" sz="2000" dirty="0" smtClean="0">
                <a:solidFill>
                  <a:srgbClr val="FF0000"/>
                </a:solidFill>
              </a:rPr>
              <a:t>guideline</a:t>
            </a:r>
            <a:r>
              <a:rPr lang="en-US" sz="2000" dirty="0" smtClean="0"/>
              <a:t> for developing of plans and procedures to recover persons from water.</a:t>
            </a:r>
          </a:p>
          <a:p>
            <a:pPr marL="457200" indent="-457200" algn="just" rtl="0">
              <a:lnSpc>
                <a:spcPct val="150000"/>
              </a:lnSpc>
              <a:buFont typeface="+mj-lt"/>
              <a:buAutoNum type="arabicPeriod"/>
            </a:pPr>
            <a:r>
              <a:rPr lang="en-US" sz="2000" dirty="0" err="1" smtClean="0"/>
              <a:t>Reg</a:t>
            </a:r>
            <a:r>
              <a:rPr lang="en-US" sz="2000" dirty="0" smtClean="0"/>
              <a:t> II-2/10 require a minimum of </a:t>
            </a:r>
            <a:r>
              <a:rPr lang="en-US" sz="2000" dirty="0" smtClean="0">
                <a:solidFill>
                  <a:srgbClr val="FF0000"/>
                </a:solidFill>
              </a:rPr>
              <a:t>duplicate </a:t>
            </a:r>
            <a:r>
              <a:rPr lang="en-US" sz="2000" dirty="0" smtClean="0"/>
              <a:t>two way portable </a:t>
            </a:r>
            <a:r>
              <a:rPr lang="en-US" sz="2000" dirty="0" smtClean="0">
                <a:solidFill>
                  <a:srgbClr val="FF0000"/>
                </a:solidFill>
              </a:rPr>
              <a:t>radiotelephone</a:t>
            </a:r>
            <a:r>
              <a:rPr lang="en-US" sz="2000" dirty="0" smtClean="0"/>
              <a:t> apparatus for each fire party of fire fighters. </a:t>
            </a:r>
            <a:r>
              <a:rPr lang="en-US" sz="1200" dirty="0" smtClean="0"/>
              <a:t>Ship constructed after July 2014</a:t>
            </a:r>
            <a:endParaRPr lang="en-US" sz="2000" dirty="0" smtClean="0"/>
          </a:p>
          <a:p>
            <a:pPr marL="457200" indent="-457200" algn="just" rtl="0">
              <a:lnSpc>
                <a:spcPct val="150000"/>
              </a:lnSpc>
              <a:buFont typeface="+mj-lt"/>
              <a:buAutoNum type="arabicPeriod"/>
            </a:pPr>
            <a:r>
              <a:rPr lang="en-US" sz="2000" dirty="0" err="1" smtClean="0"/>
              <a:t>Reg</a:t>
            </a:r>
            <a:r>
              <a:rPr lang="en-US" sz="2000" dirty="0" smtClean="0"/>
              <a:t> II-2/15 require an onboard means for </a:t>
            </a:r>
            <a:r>
              <a:rPr lang="en-US" sz="2000" dirty="0" smtClean="0">
                <a:solidFill>
                  <a:srgbClr val="FF0000"/>
                </a:solidFill>
              </a:rPr>
              <a:t>recharging breathing </a:t>
            </a:r>
            <a:r>
              <a:rPr lang="en-US" sz="2000" dirty="0" smtClean="0"/>
              <a:t>apparatus cylinder used during drills, or suitable number of spare cylinders. </a:t>
            </a:r>
            <a:r>
              <a:rPr lang="en-US" sz="1400" dirty="0" smtClean="0"/>
              <a:t>Ship constructed after July 2014</a:t>
            </a:r>
          </a:p>
          <a:p>
            <a:pPr marL="457200" indent="-457200" algn="just" rtl="0">
              <a:lnSpc>
                <a:spcPct val="150000"/>
              </a:lnSpc>
              <a:buFont typeface="+mj-lt"/>
              <a:buAutoNum type="arabicPeriod"/>
            </a:pPr>
            <a:r>
              <a:rPr lang="en-US" sz="2000" dirty="0" smtClean="0"/>
              <a:t>Format of following certificates changed: </a:t>
            </a:r>
            <a:r>
              <a:rPr lang="en-US" sz="1800" dirty="0" smtClean="0"/>
              <a:t>cargo ship SAFCON, Safety equipment, safety radio</a:t>
            </a:r>
            <a:endParaRPr lang="en-US" sz="3200" dirty="0" smtClean="0"/>
          </a:p>
          <a:p>
            <a:pPr marL="457200" indent="-457200" algn="just" rtl="0">
              <a:lnSpc>
                <a:spcPct val="150000"/>
              </a:lnSpc>
              <a:buFont typeface="+mj-lt"/>
              <a:buAutoNum type="arabicPeriod"/>
            </a:pPr>
            <a:endParaRPr lang="en-US" sz="2000" dirty="0" smtClean="0"/>
          </a:p>
          <a:p>
            <a:pPr algn="just" rtl="0">
              <a:lnSpc>
                <a:spcPct val="150000"/>
              </a:lnSpc>
              <a:buNone/>
            </a:pPr>
            <a:endParaRPr lang="en-US" sz="2000" dirty="0" smtClean="0"/>
          </a:p>
          <a:p>
            <a:pPr algn="just" rtl="0">
              <a:lnSpc>
                <a:spcPct val="150000"/>
              </a:lnSpc>
            </a:pPr>
            <a:endParaRPr lang="fa-IR"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2050" name="Picture 2"/>
          <p:cNvPicPr>
            <a:picLocks noGrp="1" noChangeAspect="1" noChangeArrowheads="1"/>
          </p:cNvPicPr>
          <p:nvPr>
            <p:ph sz="quarter" idx="1"/>
          </p:nvPr>
        </p:nvPicPr>
        <p:blipFill>
          <a:blip r:embed="rId3" cstate="print"/>
          <a:srcRect/>
          <a:stretch>
            <a:fillRect/>
          </a:stretch>
        </p:blipFill>
        <p:spPr bwMode="auto">
          <a:xfrm>
            <a:off x="2514600" y="0"/>
            <a:ext cx="4647064" cy="67947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Dry docking with full cargo onboard</a:t>
            </a:r>
            <a:endParaRPr lang="fa-IR" dirty="0">
              <a:solidFill>
                <a:schemeClr val="tx1"/>
              </a:solidFill>
            </a:endParaRPr>
          </a:p>
        </p:txBody>
      </p:sp>
      <p:sp>
        <p:nvSpPr>
          <p:cNvPr id="3" name="Content Placeholder 2"/>
          <p:cNvSpPr>
            <a:spLocks noGrp="1"/>
          </p:cNvSpPr>
          <p:nvPr>
            <p:ph sz="quarter" idx="1"/>
          </p:nvPr>
        </p:nvSpPr>
        <p:spPr>
          <a:xfrm>
            <a:off x="301752" y="1447800"/>
            <a:ext cx="8503920" cy="5102352"/>
          </a:xfrm>
        </p:spPr>
        <p:txBody>
          <a:bodyPr>
            <a:normAutofit fontScale="92500" lnSpcReduction="20000"/>
          </a:bodyPr>
          <a:lstStyle/>
          <a:p>
            <a:pPr algn="l" rtl="0">
              <a:buNone/>
            </a:pPr>
            <a:r>
              <a:rPr lang="en-US" b="1" dirty="0" smtClean="0"/>
              <a:t>Procedures:</a:t>
            </a:r>
          </a:p>
          <a:p>
            <a:pPr algn="l" rtl="0">
              <a:lnSpc>
                <a:spcPct val="150000"/>
              </a:lnSpc>
            </a:pPr>
            <a:r>
              <a:rPr lang="en-US" dirty="0" smtClean="0"/>
              <a:t>Not possible for normal dry docking.</a:t>
            </a:r>
          </a:p>
          <a:p>
            <a:pPr algn="l" rtl="0">
              <a:lnSpc>
                <a:spcPct val="150000"/>
              </a:lnSpc>
            </a:pPr>
            <a:r>
              <a:rPr lang="en-US" dirty="0" smtClean="0"/>
              <a:t>Damage or repair works in a suitable position.</a:t>
            </a:r>
          </a:p>
          <a:p>
            <a:pPr algn="l" rtl="0">
              <a:lnSpc>
                <a:spcPct val="150000"/>
              </a:lnSpc>
            </a:pPr>
            <a:r>
              <a:rPr lang="en-US" dirty="0" smtClean="0"/>
              <a:t>Possible to pump out some of the dock water sufficient to expose the affected area.</a:t>
            </a:r>
          </a:p>
          <a:p>
            <a:pPr algn="l" rtl="0">
              <a:lnSpc>
                <a:spcPct val="150000"/>
              </a:lnSpc>
            </a:pPr>
            <a:r>
              <a:rPr lang="en-US" dirty="0" smtClean="0"/>
              <a:t>Leave the vessel partly waterborne.</a:t>
            </a:r>
          </a:p>
          <a:p>
            <a:pPr algn="l" rtl="0">
              <a:lnSpc>
                <a:spcPct val="150000"/>
              </a:lnSpc>
            </a:pPr>
            <a:r>
              <a:rPr lang="en-US" dirty="0" smtClean="0"/>
              <a:t>Reduce the reactions on the blocks.</a:t>
            </a:r>
          </a:p>
          <a:p>
            <a:pPr algn="l" rtl="0">
              <a:lnSpc>
                <a:spcPct val="150000"/>
              </a:lnSpc>
            </a:pPr>
            <a:r>
              <a:rPr lang="en-US" dirty="0" smtClean="0"/>
              <a:t>Reduce the tendencies of hogging.</a:t>
            </a:r>
          </a:p>
          <a:p>
            <a:pPr algn="l" rtl="0">
              <a:lnSpc>
                <a:spcPct val="150000"/>
              </a:lnSpc>
            </a:pPr>
            <a:r>
              <a:rPr lang="en-US" dirty="0" smtClean="0"/>
              <a:t>Reduce the tendencies of sagging.</a:t>
            </a:r>
          </a:p>
          <a:p>
            <a:pPr algn="l">
              <a:lnSpc>
                <a:spcPct val="150000"/>
              </a:lnSpc>
            </a:pPr>
            <a:endParaRPr lang="fa-IR"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Refloating in dry dock</a:t>
            </a:r>
            <a:endParaRPr lang="fa-IR" sz="3600" b="1" dirty="0">
              <a:solidFill>
                <a:schemeClr val="tx1"/>
              </a:solidFill>
            </a:endParaRPr>
          </a:p>
        </p:txBody>
      </p:sp>
      <p:sp>
        <p:nvSpPr>
          <p:cNvPr id="3" name="Content Placeholder 2"/>
          <p:cNvSpPr>
            <a:spLocks noGrp="1"/>
          </p:cNvSpPr>
          <p:nvPr>
            <p:ph sz="quarter" idx="1"/>
          </p:nvPr>
        </p:nvSpPr>
        <p:spPr>
          <a:xfrm>
            <a:off x="301752" y="1295400"/>
            <a:ext cx="8503920" cy="5026152"/>
          </a:xfrm>
        </p:spPr>
        <p:txBody>
          <a:bodyPr>
            <a:noAutofit/>
          </a:bodyPr>
          <a:lstStyle/>
          <a:p>
            <a:pPr algn="l" rtl="0"/>
            <a:r>
              <a:rPr lang="en-US" sz="2400" b="1" dirty="0" smtClean="0"/>
              <a:t>Before:</a:t>
            </a:r>
          </a:p>
          <a:p>
            <a:pPr algn="l" rtl="0"/>
            <a:r>
              <a:rPr lang="en-US" sz="1600" dirty="0" smtClean="0"/>
              <a:t> </a:t>
            </a:r>
            <a:r>
              <a:rPr lang="en-US" sz="2000" dirty="0" smtClean="0"/>
              <a:t>Ship’s stability condition to be kept as close as to that when she is entering in the dry dock.</a:t>
            </a:r>
          </a:p>
          <a:p>
            <a:pPr algn="l" rtl="0"/>
            <a:r>
              <a:rPr lang="en-US" sz="2000" dirty="0" smtClean="0"/>
              <a:t> Enough GM and positive stability during critical period.</a:t>
            </a:r>
          </a:p>
          <a:p>
            <a:pPr algn="l" rtl="0"/>
            <a:r>
              <a:rPr lang="en-US" sz="2000" dirty="0" smtClean="0"/>
              <a:t> No changes of weight to be made without the consent of the dock-master.</a:t>
            </a:r>
          </a:p>
          <a:p>
            <a:pPr algn="l" rtl="0"/>
            <a:r>
              <a:rPr lang="en-US" sz="2000" dirty="0" smtClean="0"/>
              <a:t> Movable weights to be secured.</a:t>
            </a:r>
          </a:p>
          <a:p>
            <a:pPr algn="l" rtl="0"/>
            <a:r>
              <a:rPr lang="en-US" sz="2000" dirty="0" smtClean="0"/>
              <a:t> Minimum free surface effect and no list.</a:t>
            </a:r>
          </a:p>
          <a:p>
            <a:pPr algn="l" rtl="0"/>
            <a:r>
              <a:rPr lang="en-US" sz="2000" dirty="0" smtClean="0"/>
              <a:t> All plugs to be secured.</a:t>
            </a:r>
          </a:p>
          <a:p>
            <a:pPr algn="l" rtl="0"/>
            <a:r>
              <a:rPr lang="en-US" sz="2000" dirty="0" smtClean="0"/>
              <a:t> Anchors stowed and secured.</a:t>
            </a:r>
          </a:p>
          <a:p>
            <a:pPr algn="l" rtl="0"/>
            <a:r>
              <a:rPr lang="en-US" sz="2000" dirty="0" smtClean="0"/>
              <a:t> All overboard discharges secured.</a:t>
            </a:r>
          </a:p>
          <a:p>
            <a:pPr algn="l" rtl="0"/>
            <a:r>
              <a:rPr lang="en-US" sz="2000" dirty="0" smtClean="0"/>
              <a:t> Anodes fitted.</a:t>
            </a:r>
          </a:p>
          <a:p>
            <a:pPr algn="l" rtl="0"/>
            <a:r>
              <a:rPr lang="en-US" sz="2000" dirty="0" smtClean="0"/>
              <a:t> All </a:t>
            </a:r>
            <a:r>
              <a:rPr lang="en-US" sz="2000" dirty="0" err="1" smtClean="0"/>
              <a:t>pipings</a:t>
            </a:r>
            <a:r>
              <a:rPr lang="en-US" sz="2000" dirty="0" smtClean="0"/>
              <a:t>, cable connections with shore disconnected.</a:t>
            </a:r>
          </a:p>
          <a:p>
            <a:pPr algn="l" rtl="0"/>
            <a:r>
              <a:rPr lang="en-US" sz="2000" dirty="0" smtClean="0"/>
              <a:t> Start gyro, check heading.</a:t>
            </a:r>
          </a:p>
          <a:p>
            <a:pPr algn="l"/>
            <a:endParaRPr lang="fa-IR" sz="1600"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Refloating in dry dock</a:t>
            </a:r>
            <a:endParaRPr lang="fa-IR" sz="3600" b="1" dirty="0">
              <a:solidFill>
                <a:schemeClr val="tx1"/>
              </a:solidFill>
            </a:endParaRPr>
          </a:p>
        </p:txBody>
      </p:sp>
      <p:sp>
        <p:nvSpPr>
          <p:cNvPr id="3" name="Content Placeholder 2"/>
          <p:cNvSpPr>
            <a:spLocks noGrp="1"/>
          </p:cNvSpPr>
          <p:nvPr>
            <p:ph sz="quarter" idx="1"/>
          </p:nvPr>
        </p:nvSpPr>
        <p:spPr>
          <a:xfrm>
            <a:off x="301752" y="1295400"/>
            <a:ext cx="8503920" cy="5334000"/>
          </a:xfrm>
        </p:spPr>
        <p:txBody>
          <a:bodyPr>
            <a:noAutofit/>
          </a:bodyPr>
          <a:lstStyle/>
          <a:p>
            <a:pPr algn="l" rtl="0"/>
            <a:r>
              <a:rPr lang="en-US" sz="2400" b="1" dirty="0" smtClean="0"/>
              <a:t>While refloating:</a:t>
            </a:r>
          </a:p>
          <a:p>
            <a:pPr algn="l" rtl="0"/>
            <a:r>
              <a:rPr lang="en-US" sz="1800" dirty="0" smtClean="0"/>
              <a:t>Inform E/R when flooding dock.</a:t>
            </a:r>
          </a:p>
          <a:p>
            <a:pPr algn="l" rtl="0"/>
            <a:r>
              <a:rPr lang="en-US" sz="1800" dirty="0" smtClean="0"/>
              <a:t>Check for water tightness.</a:t>
            </a:r>
          </a:p>
          <a:p>
            <a:pPr algn="l" rtl="0"/>
            <a:r>
              <a:rPr lang="en-US" sz="1800" dirty="0" smtClean="0"/>
              <a:t>Sound all tanks.</a:t>
            </a:r>
          </a:p>
          <a:p>
            <a:pPr algn="l" rtl="0"/>
            <a:r>
              <a:rPr lang="en-US" sz="1800" dirty="0" smtClean="0"/>
              <a:t>Following times to be logged down:</a:t>
            </a:r>
          </a:p>
          <a:p>
            <a:pPr algn="l" rtl="0"/>
            <a:r>
              <a:rPr lang="en-US" sz="1800" dirty="0" smtClean="0"/>
              <a:t>Flooding commenced</a:t>
            </a:r>
          </a:p>
          <a:p>
            <a:pPr algn="l" rtl="0"/>
            <a:r>
              <a:rPr lang="en-US" sz="1800" dirty="0" smtClean="0"/>
              <a:t>Vessel floated</a:t>
            </a:r>
          </a:p>
          <a:p>
            <a:pPr algn="l" rtl="0"/>
            <a:r>
              <a:rPr lang="en-US" sz="1800" dirty="0" smtClean="0"/>
              <a:t>Dock gate opened</a:t>
            </a:r>
          </a:p>
          <a:p>
            <a:pPr algn="l" rtl="0"/>
            <a:r>
              <a:rPr lang="en-US" sz="1800" dirty="0" smtClean="0"/>
              <a:t>Vessel left dock</a:t>
            </a:r>
            <a:r>
              <a:rPr lang="en-US" sz="1600" dirty="0" smtClean="0"/>
              <a:t>.</a:t>
            </a:r>
          </a:p>
          <a:p>
            <a:pPr algn="l" rtl="0">
              <a:buNone/>
            </a:pPr>
            <a:endParaRPr lang="en-US" sz="1600" dirty="0" smtClean="0"/>
          </a:p>
          <a:p>
            <a:pPr algn="l" rtl="0"/>
            <a:r>
              <a:rPr lang="en-US" sz="2000" b="1" dirty="0" smtClean="0"/>
              <a:t> After refloating:</a:t>
            </a:r>
          </a:p>
          <a:p>
            <a:pPr algn="l" rtl="0"/>
            <a:r>
              <a:rPr lang="en-US" sz="1600" dirty="0" smtClean="0"/>
              <a:t> </a:t>
            </a:r>
            <a:r>
              <a:rPr lang="en-US" sz="1800" dirty="0" smtClean="0"/>
              <a:t>Check operation of all equipments.</a:t>
            </a:r>
          </a:p>
          <a:p>
            <a:pPr algn="l" rtl="0"/>
            <a:r>
              <a:rPr lang="en-US" sz="1800" dirty="0" smtClean="0"/>
              <a:t> General cleaning and washing</a:t>
            </a:r>
          </a:p>
          <a:p>
            <a:pPr algn="l" rtl="0"/>
            <a:r>
              <a:rPr lang="en-US" sz="1800" dirty="0" smtClean="0"/>
              <a:t> Normal sailing checklist.</a:t>
            </a:r>
          </a:p>
          <a:p>
            <a:pPr algn="l" rtl="0"/>
            <a:r>
              <a:rPr lang="en-US" sz="1800" dirty="0" smtClean="0"/>
              <a:t> Check water tight integrity of the vessel.</a:t>
            </a:r>
          </a:p>
          <a:p>
            <a:pPr algn="l" rtl="0">
              <a:buNone/>
            </a:pPr>
            <a:endParaRPr lang="en-US" sz="2400" dirty="0" smtClean="0"/>
          </a:p>
          <a:p>
            <a:pPr algn="l"/>
            <a:endParaRPr lang="fa-IR" sz="1600"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Precautions before proceeding to ice zone</a:t>
            </a:r>
            <a:br>
              <a:rPr lang="en-US" b="1" dirty="0" smtClean="0">
                <a:solidFill>
                  <a:schemeClr val="tx1"/>
                </a:solidFill>
              </a:rPr>
            </a:br>
            <a:endParaRPr lang="fa-IR" b="1"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fontScale="62500" lnSpcReduction="20000"/>
          </a:bodyPr>
          <a:lstStyle/>
          <a:p>
            <a:pPr algn="l" rtl="0"/>
            <a:r>
              <a:rPr lang="en-US" b="1" dirty="0" smtClean="0"/>
              <a:t>Before proceeding to ice zone, I will check the following items:</a:t>
            </a:r>
          </a:p>
          <a:p>
            <a:pPr algn="l" rtl="0"/>
            <a:r>
              <a:rPr lang="en-US" dirty="0" smtClean="0"/>
              <a:t>Article of agreement and the geographical limit, expiry of article of agreement.</a:t>
            </a:r>
          </a:p>
          <a:p>
            <a:pPr algn="l" rtl="0"/>
            <a:r>
              <a:rPr lang="en-US" dirty="0" smtClean="0"/>
              <a:t>Class certificate, if ship has ice notation.</a:t>
            </a:r>
          </a:p>
          <a:p>
            <a:pPr algn="l" rtl="0"/>
            <a:r>
              <a:rPr lang="en-US" dirty="0" smtClean="0"/>
              <a:t>Check the charter party contract</a:t>
            </a:r>
          </a:p>
          <a:p>
            <a:pPr algn="l" rtl="0"/>
            <a:r>
              <a:rPr lang="en-US" dirty="0" smtClean="0"/>
              <a:t>Insurance coverage – premium may be high.</a:t>
            </a:r>
          </a:p>
          <a:p>
            <a:pPr algn="l" rtl="0"/>
            <a:r>
              <a:rPr lang="en-US" dirty="0" smtClean="0"/>
              <a:t>Instruct C/E:</a:t>
            </a:r>
          </a:p>
          <a:p>
            <a:pPr lvl="1" algn="l" rtl="0">
              <a:buFont typeface="Wingdings" pitchFamily="2" charset="2"/>
              <a:buChar char="Ø"/>
            </a:pPr>
            <a:r>
              <a:rPr lang="en-US" sz="2500" dirty="0" smtClean="0">
                <a:solidFill>
                  <a:schemeClr val="tx1"/>
                </a:solidFill>
              </a:rPr>
              <a:t>To check heating system for accommodation, steering gear, bridge windows; </a:t>
            </a:r>
          </a:p>
          <a:p>
            <a:pPr lvl="1" algn="l" rtl="0">
              <a:buFont typeface="Wingdings" pitchFamily="2" charset="2"/>
              <a:buChar char="Ø"/>
            </a:pPr>
            <a:r>
              <a:rPr lang="en-US" sz="2500" dirty="0" smtClean="0">
                <a:solidFill>
                  <a:schemeClr val="tx1"/>
                </a:solidFill>
              </a:rPr>
              <a:t>To check viscosity of hydraulic oil for all cranes, winches and boat engines, if necessary, renew.</a:t>
            </a:r>
          </a:p>
          <a:p>
            <a:pPr algn="l" rtl="0"/>
            <a:r>
              <a:rPr lang="en-US" dirty="0" smtClean="0"/>
              <a:t>Instruct C/Off to check/ indent:</a:t>
            </a:r>
          </a:p>
          <a:p>
            <a:pPr lvl="1" algn="l" rtl="0">
              <a:buFont typeface="Wingdings" pitchFamily="2" charset="2"/>
              <a:buChar char="Ø"/>
            </a:pPr>
            <a:r>
              <a:rPr lang="en-US" dirty="0" smtClean="0">
                <a:solidFill>
                  <a:schemeClr val="tx1"/>
                </a:solidFill>
              </a:rPr>
              <a:t>Warm clothing for full complement</a:t>
            </a:r>
          </a:p>
          <a:p>
            <a:pPr lvl="1" algn="l" rtl="0">
              <a:buFont typeface="Wingdings" pitchFamily="2" charset="2"/>
              <a:buChar char="Ø"/>
            </a:pPr>
            <a:r>
              <a:rPr lang="en-US" dirty="0" smtClean="0">
                <a:solidFill>
                  <a:schemeClr val="tx1"/>
                </a:solidFill>
              </a:rPr>
              <a:t>Protective gloves</a:t>
            </a:r>
          </a:p>
          <a:p>
            <a:pPr lvl="1" algn="l" rtl="0">
              <a:buFont typeface="Wingdings" pitchFamily="2" charset="2"/>
              <a:buChar char="Ø"/>
            </a:pPr>
            <a:r>
              <a:rPr lang="en-US" dirty="0" smtClean="0">
                <a:solidFill>
                  <a:schemeClr val="tx1"/>
                </a:solidFill>
              </a:rPr>
              <a:t>Extra blanket</a:t>
            </a:r>
          </a:p>
          <a:p>
            <a:pPr lvl="1" algn="l" rtl="0">
              <a:buFont typeface="Wingdings" pitchFamily="2" charset="2"/>
              <a:buChar char="Ø"/>
            </a:pPr>
            <a:r>
              <a:rPr lang="en-US" dirty="0" smtClean="0">
                <a:solidFill>
                  <a:schemeClr val="tx1"/>
                </a:solidFill>
              </a:rPr>
              <a:t>Spare bulbs for navigation light</a:t>
            </a:r>
          </a:p>
          <a:p>
            <a:pPr lvl="1" algn="l" rtl="0">
              <a:buFont typeface="Wingdings" pitchFamily="2" charset="2"/>
              <a:buChar char="Ø"/>
            </a:pPr>
            <a:r>
              <a:rPr lang="en-US" dirty="0" smtClean="0">
                <a:solidFill>
                  <a:schemeClr val="tx1"/>
                </a:solidFill>
              </a:rPr>
              <a:t>Steam hoses</a:t>
            </a:r>
          </a:p>
          <a:p>
            <a:pPr lvl="1" algn="l" rtl="0">
              <a:buFont typeface="Wingdings" pitchFamily="2" charset="2"/>
              <a:buChar char="Ø"/>
            </a:pPr>
            <a:r>
              <a:rPr lang="en-US" dirty="0" smtClean="0">
                <a:solidFill>
                  <a:schemeClr val="tx1"/>
                </a:solidFill>
              </a:rPr>
              <a:t>De-icing compounds</a:t>
            </a:r>
          </a:p>
          <a:p>
            <a:pPr lvl="1" algn="l" rtl="0">
              <a:buFont typeface="Wingdings" pitchFamily="2" charset="2"/>
              <a:buChar char="Ø"/>
            </a:pPr>
            <a:r>
              <a:rPr lang="en-US" dirty="0" smtClean="0">
                <a:solidFill>
                  <a:schemeClr val="tx1"/>
                </a:solidFill>
              </a:rPr>
              <a:t>Axe, shovels.</a:t>
            </a:r>
          </a:p>
          <a:p>
            <a:pPr algn="l" rtl="0"/>
            <a:r>
              <a:rPr lang="en-US" dirty="0" smtClean="0"/>
              <a:t>Instruct navigating officer to ensure:</a:t>
            </a:r>
          </a:p>
          <a:p>
            <a:pPr lvl="1" algn="l" rtl="0">
              <a:buFont typeface="Wingdings" pitchFamily="2" charset="2"/>
              <a:buChar char="Ø"/>
            </a:pPr>
            <a:r>
              <a:rPr lang="en-US" dirty="0" smtClean="0">
                <a:solidFill>
                  <a:schemeClr val="tx1"/>
                </a:solidFill>
              </a:rPr>
              <a:t>Navigational equipments in good working condition</a:t>
            </a:r>
          </a:p>
          <a:p>
            <a:pPr lvl="1" algn="l" rtl="0">
              <a:buFont typeface="Wingdings" pitchFamily="2" charset="2"/>
              <a:buChar char="Ø"/>
            </a:pPr>
            <a:r>
              <a:rPr lang="en-US" dirty="0" smtClean="0">
                <a:solidFill>
                  <a:schemeClr val="tx1"/>
                </a:solidFill>
              </a:rPr>
              <a:t>Sufficient charts are available</a:t>
            </a:r>
          </a:p>
          <a:p>
            <a:pPr lvl="1" algn="l" rtl="0">
              <a:buFont typeface="Wingdings" pitchFamily="2" charset="2"/>
              <a:buChar char="Ø"/>
            </a:pPr>
            <a:r>
              <a:rPr lang="en-US" dirty="0" smtClean="0">
                <a:solidFill>
                  <a:schemeClr val="tx1"/>
                </a:solidFill>
              </a:rPr>
              <a:t>Gather all information regarding the limits of ice, ice seasons, navigation in ice.</a:t>
            </a:r>
          </a:p>
          <a:p>
            <a:pPr algn="l"/>
            <a:endParaRPr lang="fa-IR"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Roles of classification societies</a:t>
            </a:r>
            <a:endParaRPr lang="fa-IR"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fontScale="70000" lnSpcReduction="20000"/>
          </a:bodyPr>
          <a:lstStyle/>
          <a:p>
            <a:pPr algn="just" rtl="0" hangingPunct="0">
              <a:lnSpc>
                <a:spcPct val="150000"/>
              </a:lnSpc>
            </a:pPr>
            <a:r>
              <a:rPr lang="en-US" sz="2400" dirty="0" smtClean="0"/>
              <a:t>The classification societies operate by publishing rules and regulations relating to the structural efficiency and the reliability of propelling machinery and equipment. </a:t>
            </a:r>
          </a:p>
          <a:p>
            <a:pPr algn="just" rtl="0" hangingPunct="0">
              <a:lnSpc>
                <a:spcPct val="150000"/>
              </a:lnSpc>
            </a:pPr>
            <a:r>
              <a:rPr lang="en-US" sz="2400" dirty="0" smtClean="0"/>
              <a:t>These rules are a result of years of experience, research and investigation into ship design and construction. </a:t>
            </a:r>
          </a:p>
          <a:p>
            <a:pPr algn="just" rtl="0" hangingPunct="0">
              <a:lnSpc>
                <a:spcPct val="150000"/>
              </a:lnSpc>
            </a:pPr>
            <a:r>
              <a:rPr lang="en-US" sz="2400" dirty="0" smtClean="0"/>
              <a:t> They are in fact a set of standards. </a:t>
            </a:r>
          </a:p>
          <a:p>
            <a:pPr algn="just" rtl="0" hangingPunct="0">
              <a:lnSpc>
                <a:spcPct val="150000"/>
              </a:lnSpc>
            </a:pPr>
            <a:r>
              <a:rPr lang="en-US" sz="2400" dirty="0" smtClean="0"/>
              <a:t> A classification society exists to classify or `arrange in order of merit' such ships as are built according to its rules or are offered for classification. </a:t>
            </a:r>
          </a:p>
          <a:p>
            <a:pPr algn="just" rtl="0" hangingPunct="0">
              <a:lnSpc>
                <a:spcPct val="150000"/>
              </a:lnSpc>
            </a:pPr>
            <a:r>
              <a:rPr lang="en-US" sz="2400" dirty="0" smtClean="0"/>
              <a:t> A classed ship is therefore considered to have a particular standard of seaworthiness.</a:t>
            </a:r>
            <a:endParaRPr lang="en-US" sz="2000" dirty="0" smtClean="0"/>
          </a:p>
          <a:p>
            <a:pPr algn="just" rtl="0" hangingPunct="0">
              <a:lnSpc>
                <a:spcPct val="170000"/>
              </a:lnSpc>
            </a:pPr>
            <a:r>
              <a:rPr lang="en-US" sz="2400" dirty="0" smtClean="0"/>
              <a:t>The insurance premiums depend upon the class of a ship - the higher the standard the lower the premium. </a:t>
            </a:r>
          </a:p>
          <a:p>
            <a:pPr algn="just" rtl="0" hangingPunct="0">
              <a:lnSpc>
                <a:spcPct val="170000"/>
              </a:lnSpc>
            </a:pPr>
            <a:r>
              <a:rPr lang="en-US" sz="2400" dirty="0" smtClean="0"/>
              <a:t> A classed ship is shown to be of sound construction and a safe means of transport of cargo and passengers.</a:t>
            </a:r>
          </a:p>
          <a:p>
            <a:pPr algn="just">
              <a:lnSpc>
                <a:spcPct val="150000"/>
              </a:lnSpc>
            </a:pPr>
            <a:endParaRPr lang="fa-IR" sz="2400"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917448"/>
            <a:ext cx="8534400" cy="758952"/>
          </a:xfrm>
        </p:spPr>
        <p:txBody>
          <a:bodyPr>
            <a:noAutofit/>
          </a:bodyPr>
          <a:lstStyle/>
          <a:p>
            <a:r>
              <a:rPr lang="en-US" sz="2800" b="1" dirty="0" smtClean="0">
                <a:solidFill>
                  <a:schemeClr val="tx1"/>
                </a:solidFill>
              </a:rPr>
              <a:t>HARMONIZED SYSTEM OF SURVEY AND CERTIFICATION</a:t>
            </a:r>
            <a:r>
              <a:rPr lang="en-US" sz="2800" dirty="0" smtClean="0">
                <a:solidFill>
                  <a:schemeClr val="tx1"/>
                </a:solidFill>
              </a:rPr>
              <a:t/>
            </a:r>
            <a:br>
              <a:rPr lang="en-US" sz="2800" dirty="0" smtClean="0">
                <a:solidFill>
                  <a:schemeClr val="tx1"/>
                </a:solidFill>
              </a:rPr>
            </a:br>
            <a:endParaRPr lang="fa-IR" sz="2800" dirty="0">
              <a:solidFill>
                <a:schemeClr val="tx1"/>
              </a:solidFill>
            </a:endParaRPr>
          </a:p>
        </p:txBody>
      </p:sp>
      <p:sp>
        <p:nvSpPr>
          <p:cNvPr id="3" name="Content Placeholder 2"/>
          <p:cNvSpPr>
            <a:spLocks noGrp="1"/>
          </p:cNvSpPr>
          <p:nvPr>
            <p:ph sz="quarter" idx="1"/>
          </p:nvPr>
        </p:nvSpPr>
        <p:spPr>
          <a:xfrm>
            <a:off x="301752" y="1527048"/>
            <a:ext cx="8503920" cy="5026152"/>
          </a:xfrm>
        </p:spPr>
        <p:txBody>
          <a:bodyPr>
            <a:normAutofit fontScale="70000" lnSpcReduction="20000"/>
          </a:bodyPr>
          <a:lstStyle/>
          <a:p>
            <a:pPr algn="l" rtl="0"/>
            <a:r>
              <a:rPr lang="en-US" b="1" dirty="0" smtClean="0"/>
              <a:t>The system covers survey and certification requirements of the followings codes and conventions:</a:t>
            </a:r>
          </a:p>
          <a:p>
            <a:pPr algn="l" rtl="0">
              <a:buNone/>
            </a:pPr>
            <a:r>
              <a:rPr lang="en-US" b="1" dirty="0" smtClean="0"/>
              <a:t> </a:t>
            </a:r>
          </a:p>
          <a:p>
            <a:pPr algn="just" rtl="0">
              <a:lnSpc>
                <a:spcPct val="120000"/>
              </a:lnSpc>
            </a:pPr>
            <a:r>
              <a:rPr lang="en-US" dirty="0" smtClean="0"/>
              <a:t>International Convention for the Safety of Life at Sea (SOLAS), 1974</a:t>
            </a:r>
          </a:p>
          <a:p>
            <a:pPr algn="just" rtl="0">
              <a:lnSpc>
                <a:spcPct val="120000"/>
              </a:lnSpc>
            </a:pPr>
            <a:r>
              <a:rPr lang="en-US" dirty="0" smtClean="0"/>
              <a:t>The International Convention on Load Lines, (LL) 1966 </a:t>
            </a:r>
          </a:p>
          <a:p>
            <a:pPr algn="just" rtl="0">
              <a:lnSpc>
                <a:spcPct val="120000"/>
              </a:lnSpc>
            </a:pPr>
            <a:r>
              <a:rPr lang="en-US" dirty="0" smtClean="0"/>
              <a:t>The International Convention for the Prevention of Pollution from Ships, 1973, as modified by the Protocol of 1978 relating thereto (MARPOL 73/78)</a:t>
            </a:r>
          </a:p>
          <a:p>
            <a:pPr algn="just" rtl="0">
              <a:lnSpc>
                <a:spcPct val="120000"/>
              </a:lnSpc>
            </a:pPr>
            <a:r>
              <a:rPr lang="en-US" dirty="0" smtClean="0"/>
              <a:t>The International Code for the Construction and Equipment of Ships Carrying Dangerous Chemicals in Bulk (IBC Code)</a:t>
            </a:r>
          </a:p>
          <a:p>
            <a:pPr algn="just" rtl="0">
              <a:lnSpc>
                <a:spcPct val="120000"/>
              </a:lnSpc>
            </a:pPr>
            <a:r>
              <a:rPr lang="en-US" dirty="0" smtClean="0"/>
              <a:t>Code for the Construction and Equipment of Ships Carrying Dangerous Chemicals in Bulk (BCH Code)</a:t>
            </a:r>
          </a:p>
          <a:p>
            <a:pPr algn="just" rtl="0">
              <a:lnSpc>
                <a:spcPct val="120000"/>
              </a:lnSpc>
            </a:pPr>
            <a:r>
              <a:rPr lang="en-US" dirty="0" smtClean="0"/>
              <a:t>Code for the Construction and Equipment of Ships Carrying Liquefied Gases in Bulk (IGC Code).</a:t>
            </a:r>
          </a:p>
          <a:p>
            <a:pPr algn="just" rtl="0">
              <a:lnSpc>
                <a:spcPct val="120000"/>
              </a:lnSpc>
              <a:buNone/>
            </a:pPr>
            <a:r>
              <a:rPr lang="en-US" dirty="0" smtClean="0"/>
              <a:t/>
            </a:r>
            <a:br>
              <a:rPr lang="en-US" dirty="0" smtClean="0"/>
            </a:br>
            <a:r>
              <a:rPr lang="en-US" dirty="0" smtClean="0"/>
              <a:t/>
            </a:r>
            <a:br>
              <a:rPr lang="en-US" dirty="0" smtClean="0"/>
            </a:br>
            <a:r>
              <a:rPr lang="en-US" dirty="0" smtClean="0"/>
              <a:t> </a:t>
            </a:r>
          </a:p>
          <a:p>
            <a:pPr algn="l"/>
            <a:endParaRPr lang="fa-IR"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Certificates related to HSSC</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295400"/>
            <a:ext cx="8503920" cy="5410200"/>
          </a:xfrm>
        </p:spPr>
        <p:txBody>
          <a:bodyPr>
            <a:noAutofit/>
          </a:bodyPr>
          <a:lstStyle/>
          <a:p>
            <a:pPr algn="just" rtl="0"/>
            <a:r>
              <a:rPr lang="en-US" sz="1900" dirty="0" smtClean="0">
                <a:hlinkClick r:id="rId2"/>
              </a:rPr>
              <a:t>Passenger Ship Safety Certificate</a:t>
            </a:r>
            <a:r>
              <a:rPr lang="en-US" sz="1900" dirty="0" smtClean="0"/>
              <a:t>, including Record of Equipment</a:t>
            </a:r>
          </a:p>
          <a:p>
            <a:pPr algn="just" rtl="0"/>
            <a:r>
              <a:rPr lang="en-US" sz="1900" dirty="0" smtClean="0"/>
              <a:t> </a:t>
            </a:r>
            <a:r>
              <a:rPr lang="en-US" sz="1900" dirty="0" smtClean="0">
                <a:hlinkClick r:id="rId3"/>
              </a:rPr>
              <a:t>Cargo Ship Safety Construction Certificate</a:t>
            </a:r>
            <a:endParaRPr lang="en-US" sz="1900" dirty="0" smtClean="0"/>
          </a:p>
          <a:p>
            <a:pPr algn="just" rtl="0"/>
            <a:r>
              <a:rPr lang="en-US" sz="1900" dirty="0" smtClean="0"/>
              <a:t> </a:t>
            </a:r>
            <a:r>
              <a:rPr lang="en-US" sz="1900" dirty="0" smtClean="0">
                <a:hlinkClick r:id="rId4"/>
              </a:rPr>
              <a:t>Cargo Ship Safety Equipment Certificate</a:t>
            </a:r>
            <a:r>
              <a:rPr lang="en-US" sz="1900" dirty="0" smtClean="0"/>
              <a:t>, including Record of Equipment</a:t>
            </a:r>
          </a:p>
          <a:p>
            <a:pPr algn="just" rtl="0"/>
            <a:r>
              <a:rPr lang="en-US" sz="1900" dirty="0" smtClean="0"/>
              <a:t> </a:t>
            </a:r>
            <a:r>
              <a:rPr lang="en-US" sz="1900" dirty="0" smtClean="0">
                <a:hlinkClick r:id="rId5"/>
              </a:rPr>
              <a:t>Cargo Ship Safety Radio Certificate</a:t>
            </a:r>
            <a:r>
              <a:rPr lang="en-US" sz="1900" dirty="0" smtClean="0"/>
              <a:t>, including Record of Equipment</a:t>
            </a:r>
          </a:p>
          <a:p>
            <a:pPr algn="just" rtl="0"/>
            <a:r>
              <a:rPr lang="en-US" sz="1900" dirty="0" smtClean="0"/>
              <a:t> Cargo Ship Safety Certificate, including Record of Equipment</a:t>
            </a:r>
          </a:p>
          <a:p>
            <a:pPr algn="just" rtl="0"/>
            <a:r>
              <a:rPr lang="en-US" sz="1900" dirty="0" smtClean="0"/>
              <a:t> </a:t>
            </a:r>
            <a:r>
              <a:rPr lang="en-US" sz="1900" dirty="0" smtClean="0">
                <a:hlinkClick r:id="rId6"/>
              </a:rPr>
              <a:t>International Load Lines Certificate </a:t>
            </a:r>
            <a:endParaRPr lang="en-US" sz="1900" dirty="0" smtClean="0"/>
          </a:p>
          <a:p>
            <a:pPr algn="just" rtl="0"/>
            <a:r>
              <a:rPr lang="en-US" sz="1900" dirty="0" smtClean="0"/>
              <a:t> International Load Lines Exemption Certificate</a:t>
            </a:r>
          </a:p>
          <a:p>
            <a:pPr algn="just" rtl="0"/>
            <a:r>
              <a:rPr lang="en-US" sz="1900" dirty="0" smtClean="0">
                <a:hlinkClick r:id="rId7"/>
              </a:rPr>
              <a:t>International Oil Pollution Prevention Certificate</a:t>
            </a:r>
            <a:endParaRPr lang="en-US" sz="1900" dirty="0" smtClean="0"/>
          </a:p>
          <a:p>
            <a:pPr algn="just" rtl="0"/>
            <a:r>
              <a:rPr lang="en-US" sz="1900" dirty="0" smtClean="0"/>
              <a:t>International Pollution Prevention Certificate for the Carriage of Noxious Liquid Substances in Bulk</a:t>
            </a:r>
          </a:p>
          <a:p>
            <a:pPr algn="just" rtl="0"/>
            <a:r>
              <a:rPr lang="en-US" sz="1900" dirty="0" smtClean="0"/>
              <a:t> International Certificate of Fitness for the Carriage of Dangerous Chemicals in Bulk</a:t>
            </a:r>
          </a:p>
          <a:p>
            <a:pPr algn="just" rtl="0"/>
            <a:r>
              <a:rPr lang="en-US" sz="1900" dirty="0" smtClean="0"/>
              <a:t>  International Certificate of Fitness for the Carriage of Liquefied Gases in Bulk</a:t>
            </a:r>
          </a:p>
          <a:p>
            <a:pPr algn="just" rtl="0"/>
            <a:r>
              <a:rPr lang="en-US" sz="1900" dirty="0" smtClean="0"/>
              <a:t>  Certificate of Fitness for the Carriage of Dangerous Chemicals in Bulk</a:t>
            </a:r>
            <a:br>
              <a:rPr lang="en-US" sz="1900" dirty="0" smtClean="0"/>
            </a:br>
            <a:r>
              <a:rPr lang="en-US" sz="1900" dirty="0" smtClean="0"/>
              <a:t/>
            </a:r>
            <a:br>
              <a:rPr lang="en-US" sz="1900" dirty="0" smtClean="0"/>
            </a:br>
            <a:r>
              <a:rPr lang="en-US" sz="1900" dirty="0" smtClean="0"/>
              <a:t> </a:t>
            </a:r>
          </a:p>
          <a:p>
            <a:pPr algn="just" rtl="0"/>
            <a:endParaRPr lang="en-US" sz="1900" dirty="0" smtClean="0"/>
          </a:p>
          <a:p>
            <a:pPr algn="just"/>
            <a:endParaRPr lang="fa-IR" sz="1900"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5048"/>
            <a:ext cx="8534400" cy="758952"/>
          </a:xfrm>
        </p:spPr>
        <p:txBody>
          <a:bodyPr>
            <a:noAutofit/>
          </a:bodyPr>
          <a:lstStyle/>
          <a:p>
            <a:r>
              <a:rPr lang="en-US" sz="3600" b="1" dirty="0" smtClean="0">
                <a:solidFill>
                  <a:schemeClr val="tx1"/>
                </a:solidFill>
              </a:rPr>
              <a:t>SOLAS  Certificates</a:t>
            </a:r>
            <a:r>
              <a:rPr lang="en-US" sz="3600" dirty="0" smtClean="0">
                <a:solidFill>
                  <a:schemeClr val="tx1"/>
                </a:solidFill>
              </a:rPr>
              <a:t/>
            </a:r>
            <a:br>
              <a:rPr lang="en-US" sz="3600" dirty="0" smtClean="0">
                <a:solidFill>
                  <a:schemeClr val="tx1"/>
                </a:solidFill>
              </a:rPr>
            </a:br>
            <a:endParaRPr lang="fa-IR" sz="3600" dirty="0">
              <a:solidFill>
                <a:schemeClr val="tx1"/>
              </a:solidFill>
            </a:endParaRPr>
          </a:p>
        </p:txBody>
      </p:sp>
      <p:sp>
        <p:nvSpPr>
          <p:cNvPr id="3" name="Content Placeholder 2"/>
          <p:cNvSpPr>
            <a:spLocks noGrp="1"/>
          </p:cNvSpPr>
          <p:nvPr>
            <p:ph sz="quarter" idx="1"/>
          </p:nvPr>
        </p:nvSpPr>
        <p:spPr>
          <a:xfrm>
            <a:off x="301752" y="1527048"/>
            <a:ext cx="8503920" cy="5330952"/>
          </a:xfrm>
        </p:spPr>
        <p:txBody>
          <a:bodyPr>
            <a:normAutofit/>
          </a:bodyPr>
          <a:lstStyle/>
          <a:p>
            <a:pPr algn="just" rtl="0"/>
            <a:r>
              <a:rPr lang="en-US" dirty="0" smtClean="0">
                <a:hlinkClick r:id="rId2"/>
              </a:rPr>
              <a:t>Passenger Ship Safety Certificate</a:t>
            </a:r>
            <a:endParaRPr lang="en-US" dirty="0" smtClean="0"/>
          </a:p>
          <a:p>
            <a:pPr algn="just" rtl="0"/>
            <a:r>
              <a:rPr lang="en-US" dirty="0" smtClean="0">
                <a:hlinkClick r:id="rId3"/>
              </a:rPr>
              <a:t>Cargo Ship Safety Construction Certificate </a:t>
            </a:r>
            <a:endParaRPr lang="en-US" dirty="0" smtClean="0"/>
          </a:p>
          <a:p>
            <a:pPr algn="just" rtl="0"/>
            <a:r>
              <a:rPr lang="en-US" dirty="0" smtClean="0">
                <a:hlinkClick r:id="rId4"/>
              </a:rPr>
              <a:t>Cargo Ship Safety Equipment Certificate</a:t>
            </a:r>
            <a:endParaRPr lang="en-US" dirty="0" smtClean="0"/>
          </a:p>
          <a:p>
            <a:pPr algn="just" rtl="0"/>
            <a:r>
              <a:rPr lang="en-US" dirty="0" smtClean="0">
                <a:hlinkClick r:id="rId5"/>
              </a:rPr>
              <a:t>Cargo Ship Safety Radio Certificate </a:t>
            </a:r>
            <a:endParaRPr lang="en-US" dirty="0" smtClean="0"/>
          </a:p>
          <a:p>
            <a:pPr algn="just" rtl="0"/>
            <a:r>
              <a:rPr lang="en-US" dirty="0" smtClean="0"/>
              <a:t>Safety Management Certificate</a:t>
            </a:r>
          </a:p>
          <a:p>
            <a:pPr algn="just" rtl="0"/>
            <a:r>
              <a:rPr lang="en-US" dirty="0" smtClean="0"/>
              <a:t>Document of Compliance</a:t>
            </a:r>
          </a:p>
          <a:p>
            <a:pPr algn="just" rtl="0">
              <a:buNone/>
            </a:pPr>
            <a:endParaRPr lang="en-US" dirty="0" smtClean="0"/>
          </a:p>
          <a:p>
            <a:pPr algn="just" rtl="0"/>
            <a:r>
              <a:rPr lang="en-US" sz="2000" dirty="0" smtClean="0"/>
              <a:t>International certificate of fitness for the carriage of dangerous chemical in bulk. (For chemical tankers).</a:t>
            </a:r>
          </a:p>
          <a:p>
            <a:pPr algn="just" rtl="0"/>
            <a:r>
              <a:rPr lang="en-US" sz="2000" dirty="0" smtClean="0"/>
              <a:t>International certificate of fitness for the carriage of liquefied gases in bulk. (For gas carriers).</a:t>
            </a:r>
          </a:p>
          <a:p>
            <a:pPr algn="just"/>
            <a:endParaRPr lang="fa-IR"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8848"/>
            <a:ext cx="8534400" cy="758952"/>
          </a:xfrm>
        </p:spPr>
        <p:txBody>
          <a:bodyPr>
            <a:noAutofit/>
          </a:bodyPr>
          <a:lstStyle/>
          <a:p>
            <a:r>
              <a:rPr lang="en-US" sz="3600" b="1" dirty="0" smtClean="0">
                <a:solidFill>
                  <a:schemeClr val="tx1"/>
                </a:solidFill>
              </a:rPr>
              <a:t>Load line certificate</a:t>
            </a:r>
            <a:r>
              <a:rPr lang="en-US" sz="3200" dirty="0" smtClean="0">
                <a:solidFill>
                  <a:schemeClr val="tx1"/>
                </a:solidFill>
              </a:rPr>
              <a:t/>
            </a:r>
            <a:br>
              <a:rPr lang="en-US" sz="3200" dirty="0" smtClean="0">
                <a:solidFill>
                  <a:schemeClr val="tx1"/>
                </a:solidFill>
              </a:rPr>
            </a:br>
            <a:endParaRPr lang="fa-IR" sz="3200"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fontScale="55000" lnSpcReduction="20000"/>
          </a:bodyPr>
          <a:lstStyle/>
          <a:p>
            <a:pPr algn="l" rtl="0"/>
            <a:r>
              <a:rPr lang="en-US" b="1" dirty="0" smtClean="0"/>
              <a:t>Overview</a:t>
            </a:r>
            <a:endParaRPr lang="en-US" dirty="0" smtClean="0"/>
          </a:p>
          <a:p>
            <a:pPr algn="l" rtl="0"/>
            <a:r>
              <a:rPr lang="en-US" dirty="0" smtClean="0"/>
              <a:t>Issued under international </a:t>
            </a:r>
            <a:r>
              <a:rPr lang="en-US" dirty="0" err="1" smtClean="0"/>
              <a:t>loadline</a:t>
            </a:r>
            <a:r>
              <a:rPr lang="en-US" dirty="0" smtClean="0"/>
              <a:t> convention.</a:t>
            </a:r>
          </a:p>
          <a:p>
            <a:pPr algn="l" rtl="0"/>
            <a:r>
              <a:rPr lang="en-US" dirty="0" smtClean="0"/>
              <a:t>Validity: 5 years.</a:t>
            </a:r>
          </a:p>
          <a:p>
            <a:pPr algn="l" rtl="0"/>
            <a:r>
              <a:rPr lang="en-US" dirty="0" smtClean="0"/>
              <a:t>Issued by classification society.</a:t>
            </a:r>
          </a:p>
          <a:p>
            <a:pPr algn="l" rtl="0"/>
            <a:r>
              <a:rPr lang="en-US" dirty="0" smtClean="0"/>
              <a:t> </a:t>
            </a:r>
          </a:p>
          <a:p>
            <a:pPr algn="l" rtl="0"/>
            <a:r>
              <a:rPr lang="en-US" b="1" dirty="0" smtClean="0"/>
              <a:t>Survey items</a:t>
            </a:r>
            <a:endParaRPr lang="en-US" dirty="0" smtClean="0"/>
          </a:p>
          <a:p>
            <a:pPr algn="l" rtl="0"/>
            <a:r>
              <a:rPr lang="en-US" dirty="0" smtClean="0"/>
              <a:t>Stability booklet </a:t>
            </a:r>
          </a:p>
          <a:p>
            <a:pPr algn="l" rtl="0"/>
            <a:r>
              <a:rPr lang="en-US" dirty="0" smtClean="0"/>
              <a:t>Weather tightness of hatch ways and hatch openings</a:t>
            </a:r>
          </a:p>
          <a:p>
            <a:pPr algn="l" rtl="0"/>
            <a:r>
              <a:rPr lang="en-US" dirty="0" smtClean="0"/>
              <a:t>Machinery space openings</a:t>
            </a:r>
          </a:p>
          <a:p>
            <a:pPr algn="l" rtl="0"/>
            <a:r>
              <a:rPr lang="en-US" dirty="0" smtClean="0"/>
              <a:t>All openings on the weather deck</a:t>
            </a:r>
          </a:p>
          <a:p>
            <a:pPr algn="l" rtl="0"/>
            <a:r>
              <a:rPr lang="en-US" dirty="0" smtClean="0"/>
              <a:t>All ventilators on deck and their </a:t>
            </a:r>
            <a:r>
              <a:rPr lang="en-US" dirty="0" err="1" smtClean="0"/>
              <a:t>coamings</a:t>
            </a:r>
            <a:r>
              <a:rPr lang="en-US" dirty="0" smtClean="0"/>
              <a:t>.</a:t>
            </a:r>
          </a:p>
          <a:p>
            <a:pPr algn="l" rtl="0"/>
            <a:r>
              <a:rPr lang="en-US" dirty="0" smtClean="0"/>
              <a:t>All </a:t>
            </a:r>
            <a:r>
              <a:rPr lang="en-US" dirty="0" err="1" smtClean="0"/>
              <a:t>airpipes</a:t>
            </a:r>
            <a:r>
              <a:rPr lang="en-US" dirty="0" smtClean="0"/>
              <a:t> and their </a:t>
            </a:r>
            <a:r>
              <a:rPr lang="en-US" dirty="0" err="1" smtClean="0"/>
              <a:t>coamings</a:t>
            </a:r>
            <a:r>
              <a:rPr lang="en-US" dirty="0" smtClean="0"/>
              <a:t>.</a:t>
            </a:r>
          </a:p>
          <a:p>
            <a:pPr algn="l" rtl="0"/>
            <a:r>
              <a:rPr lang="en-US" dirty="0" smtClean="0"/>
              <a:t>All cargo ports and similar openings.</a:t>
            </a:r>
          </a:p>
          <a:p>
            <a:pPr algn="l" rtl="0"/>
            <a:r>
              <a:rPr lang="en-US" dirty="0" smtClean="0"/>
              <a:t>All scupper inlets and discharges from enclosed spaces.</a:t>
            </a:r>
          </a:p>
          <a:p>
            <a:pPr algn="l" rtl="0"/>
            <a:r>
              <a:rPr lang="en-US" dirty="0" smtClean="0"/>
              <a:t>Side scuttles, freeing ports.</a:t>
            </a:r>
          </a:p>
          <a:p>
            <a:pPr algn="l" rtl="0"/>
            <a:r>
              <a:rPr lang="en-US" dirty="0" smtClean="0"/>
              <a:t>Construction of deckhouses, superstructures and their bulwark and railings on the freeboard deck.</a:t>
            </a:r>
          </a:p>
          <a:p>
            <a:pPr algn="l" rtl="0"/>
            <a:r>
              <a:rPr lang="en-US" dirty="0" smtClean="0"/>
              <a:t>Condition of walkway</a:t>
            </a:r>
          </a:p>
          <a:p>
            <a:pPr algn="l" rtl="0"/>
            <a:r>
              <a:rPr lang="en-US" dirty="0" smtClean="0"/>
              <a:t>Structural alteration that could effect strength of the ship.</a:t>
            </a:r>
          </a:p>
          <a:p>
            <a:pPr algn="l" rtl="0"/>
            <a:r>
              <a:rPr lang="en-US" dirty="0" smtClean="0"/>
              <a:t>Record of particulars issued with </a:t>
            </a:r>
            <a:r>
              <a:rPr lang="en-US" dirty="0" err="1" smtClean="0"/>
              <a:t>loadline</a:t>
            </a:r>
            <a:r>
              <a:rPr lang="en-US" dirty="0" smtClean="0"/>
              <a:t> certificate.</a:t>
            </a:r>
          </a:p>
          <a:p>
            <a:pPr algn="l" rtl="0"/>
            <a:endParaRPr lang="fa-IR"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Preparation for load line survey</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5026152"/>
          </a:xfrm>
        </p:spPr>
        <p:txBody>
          <a:bodyPr>
            <a:normAutofit fontScale="70000" lnSpcReduction="20000"/>
          </a:bodyPr>
          <a:lstStyle/>
          <a:p>
            <a:pPr algn="l" rtl="0"/>
            <a:r>
              <a:rPr lang="en-US" dirty="0" smtClean="0"/>
              <a:t>Stability booklets available and endorsed by surveyor.</a:t>
            </a:r>
          </a:p>
          <a:p>
            <a:pPr algn="l" rtl="0"/>
            <a:r>
              <a:rPr lang="en-US" dirty="0" smtClean="0"/>
              <a:t>Vessel's structural strength is sufficient:</a:t>
            </a:r>
          </a:p>
          <a:p>
            <a:pPr algn="l" rtl="0"/>
            <a:r>
              <a:rPr lang="en-US" dirty="0" smtClean="0"/>
              <a:t> </a:t>
            </a:r>
            <a:r>
              <a:rPr lang="en-US" sz="2600" dirty="0" smtClean="0"/>
              <a:t>The decks or hulls are not badly corroded.</a:t>
            </a:r>
          </a:p>
          <a:p>
            <a:pPr algn="l" rtl="0">
              <a:lnSpc>
                <a:spcPct val="170000"/>
              </a:lnSpc>
            </a:pPr>
            <a:r>
              <a:rPr lang="en-US" sz="2600" dirty="0" smtClean="0"/>
              <a:t>There is no crack on deck or hull.</a:t>
            </a:r>
          </a:p>
          <a:p>
            <a:pPr algn="l" rtl="0"/>
            <a:r>
              <a:rPr lang="en-US" sz="2600" dirty="0" smtClean="0"/>
              <a:t>Hatch ways and hatch openings are weather tight.</a:t>
            </a:r>
          </a:p>
          <a:p>
            <a:pPr algn="l" rtl="0"/>
            <a:r>
              <a:rPr lang="en-US" sz="2600" dirty="0" smtClean="0"/>
              <a:t>Machinery space openings weather tight.</a:t>
            </a:r>
          </a:p>
          <a:p>
            <a:pPr algn="l" rtl="0"/>
            <a:r>
              <a:rPr lang="en-US" sz="2600" dirty="0" smtClean="0"/>
              <a:t>All ventilators on deck and their </a:t>
            </a:r>
            <a:r>
              <a:rPr lang="en-US" sz="2600" dirty="0" err="1" smtClean="0"/>
              <a:t>coamings</a:t>
            </a:r>
            <a:r>
              <a:rPr lang="en-US" sz="2600" dirty="0" smtClean="0"/>
              <a:t> are in good condition.</a:t>
            </a:r>
          </a:p>
          <a:p>
            <a:pPr algn="l" rtl="0"/>
            <a:r>
              <a:rPr lang="en-US" sz="2600" dirty="0" smtClean="0"/>
              <a:t>All openings on the weather deck are weather tight.</a:t>
            </a:r>
          </a:p>
          <a:p>
            <a:pPr algn="l" rtl="0"/>
            <a:r>
              <a:rPr lang="en-US" sz="2600" dirty="0" smtClean="0"/>
              <a:t>Cargo ports and other similar openings below freeboard deck are watertight.</a:t>
            </a:r>
          </a:p>
          <a:p>
            <a:pPr algn="l" rtl="0"/>
            <a:r>
              <a:rPr lang="en-US" sz="2600" dirty="0" smtClean="0"/>
              <a:t>Non-return valves, overboard discharging valves are operational.</a:t>
            </a:r>
          </a:p>
          <a:p>
            <a:pPr algn="l" rtl="0"/>
            <a:r>
              <a:rPr lang="en-US" sz="2600" dirty="0" smtClean="0"/>
              <a:t>Pumping arrangements in steering flat and forepeak tanks are in good condition.</a:t>
            </a:r>
          </a:p>
          <a:p>
            <a:pPr algn="l" rtl="0"/>
            <a:r>
              <a:rPr lang="en-US" sz="2600" dirty="0" smtClean="0"/>
              <a:t>Portholes, funnel flaps, sky lights in good condition and operational.</a:t>
            </a:r>
          </a:p>
          <a:p>
            <a:pPr algn="l" rtl="0"/>
            <a:r>
              <a:rPr lang="en-US" sz="2600" dirty="0" smtClean="0"/>
              <a:t>Bulwarks, railings are in good condition.</a:t>
            </a:r>
          </a:p>
          <a:p>
            <a:pPr algn="l" rtl="0"/>
            <a:r>
              <a:rPr lang="en-US" sz="2600" dirty="0" smtClean="0"/>
              <a:t>Deck line, </a:t>
            </a:r>
            <a:r>
              <a:rPr lang="en-US" sz="2600" dirty="0" err="1" smtClean="0"/>
              <a:t>loadline</a:t>
            </a:r>
            <a:r>
              <a:rPr lang="en-US" sz="2600" dirty="0" smtClean="0"/>
              <a:t> and draft markings are well painted.</a:t>
            </a:r>
          </a:p>
          <a:p>
            <a:pPr algn="l"/>
            <a:endParaRPr lang="fa-I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026" name="Picture 2"/>
          <p:cNvPicPr>
            <a:picLocks noGrp="1" noChangeAspect="1" noChangeArrowheads="1"/>
          </p:cNvPicPr>
          <p:nvPr>
            <p:ph sz="quarter" idx="1"/>
          </p:nvPr>
        </p:nvPicPr>
        <p:blipFill>
          <a:blip r:embed="rId3" cstate="print"/>
          <a:srcRect/>
          <a:stretch>
            <a:fillRect/>
          </a:stretch>
        </p:blipFill>
        <p:spPr bwMode="auto">
          <a:xfrm>
            <a:off x="1398013" y="0"/>
            <a:ext cx="5675586" cy="6857999"/>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rmAutofit fontScale="90000"/>
          </a:bodyPr>
          <a:lstStyle/>
          <a:p>
            <a:r>
              <a:rPr lang="en-US" b="1" dirty="0" smtClean="0">
                <a:solidFill>
                  <a:schemeClr val="tx1"/>
                </a:solidFill>
              </a:rPr>
              <a:t>Preparation for safety construction survey</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371600"/>
            <a:ext cx="8503920" cy="5486400"/>
          </a:xfrm>
        </p:spPr>
        <p:txBody>
          <a:bodyPr>
            <a:normAutofit fontScale="62500" lnSpcReduction="20000"/>
          </a:bodyPr>
          <a:lstStyle/>
          <a:p>
            <a:pPr algn="l" rtl="0"/>
            <a:r>
              <a:rPr lang="en-US" dirty="0" smtClean="0"/>
              <a:t>Structural strength of the vessel is good. No part of deck or hull is not badly corroded.</a:t>
            </a:r>
          </a:p>
          <a:p>
            <a:pPr algn="l" rtl="0"/>
            <a:r>
              <a:rPr lang="en-US" dirty="0" smtClean="0"/>
              <a:t>Water tight doors are in good condition. Remote and local controls working properly.</a:t>
            </a:r>
          </a:p>
          <a:p>
            <a:pPr algn="l" rtl="0"/>
            <a:r>
              <a:rPr lang="en-US" dirty="0" smtClean="0"/>
              <a:t>Bilge pumping and drainage arrangements are in good condition.</a:t>
            </a:r>
          </a:p>
          <a:p>
            <a:pPr algn="l" rtl="0"/>
            <a:r>
              <a:rPr lang="en-US" dirty="0" smtClean="0"/>
              <a:t>Electrical equipment and installation</a:t>
            </a:r>
          </a:p>
          <a:p>
            <a:pPr algn="l" rtl="0"/>
            <a:r>
              <a:rPr lang="en-US" dirty="0" smtClean="0"/>
              <a:t>Emergency sources of electrical power</a:t>
            </a:r>
          </a:p>
          <a:p>
            <a:pPr algn="l" rtl="0"/>
            <a:r>
              <a:rPr lang="en-US" dirty="0" smtClean="0"/>
              <a:t>Electric and electro hydraulic steering gears</a:t>
            </a:r>
          </a:p>
          <a:p>
            <a:pPr algn="l" rtl="0"/>
            <a:r>
              <a:rPr lang="en-US" dirty="0" smtClean="0"/>
              <a:t>Precaution against shock, fire and other hazards of electrical origin</a:t>
            </a:r>
          </a:p>
          <a:p>
            <a:pPr algn="l" rtl="0"/>
            <a:r>
              <a:rPr lang="en-US" dirty="0" smtClean="0"/>
              <a:t>Fire protection arrangements, fixed and portable fire fighting equipment are well maintained and in good operational condition.</a:t>
            </a:r>
          </a:p>
          <a:p>
            <a:pPr algn="l" rtl="0"/>
            <a:r>
              <a:rPr lang="en-US" dirty="0" smtClean="0"/>
              <a:t>Boilers and machinery, Means of going astern, Shaft</a:t>
            </a:r>
          </a:p>
          <a:p>
            <a:pPr algn="l" rtl="0"/>
            <a:r>
              <a:rPr lang="en-US" dirty="0" smtClean="0"/>
              <a:t>Boiler feed system in good condition. Steam pipe systems in good condition.</a:t>
            </a:r>
          </a:p>
          <a:p>
            <a:pPr algn="l" rtl="0"/>
            <a:r>
              <a:rPr lang="en-US" dirty="0" smtClean="0"/>
              <a:t>Air pressure systems are in good condition. Cooling water systems are in good condition.</a:t>
            </a:r>
          </a:p>
          <a:p>
            <a:pPr algn="l" rtl="0"/>
            <a:r>
              <a:rPr lang="en-US" dirty="0" smtClean="0"/>
              <a:t>Fuel, lubricating and other oil systems are in good condition.</a:t>
            </a:r>
          </a:p>
          <a:p>
            <a:pPr algn="l" rtl="0"/>
            <a:r>
              <a:rPr lang="en-US" dirty="0" smtClean="0"/>
              <a:t>Means of communications are in good condition. Steering gear, Anchor chain and cables</a:t>
            </a:r>
          </a:p>
          <a:p>
            <a:pPr algn="l" rtl="0"/>
            <a:r>
              <a:rPr lang="en-US" dirty="0" smtClean="0"/>
              <a:t>Means of escapes are well maintained and in good condition.</a:t>
            </a:r>
          </a:p>
          <a:p>
            <a:pPr algn="l" rtl="0"/>
            <a:r>
              <a:rPr lang="en-US" dirty="0" smtClean="0"/>
              <a:t>Means of stopping machinery , Shutting off fuel suction pipes</a:t>
            </a:r>
          </a:p>
          <a:p>
            <a:pPr algn="l" rtl="0"/>
            <a:r>
              <a:rPr lang="en-US" dirty="0" smtClean="0"/>
              <a:t>Closing of openings, For specialized tankers and UMS ships, additional items.</a:t>
            </a:r>
          </a:p>
          <a:p>
            <a:pPr algn="l"/>
            <a:endParaRPr lang="fa-IR"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Anchor certificate</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p:txBody>
          <a:bodyPr>
            <a:normAutofit lnSpcReduction="10000"/>
          </a:bodyPr>
          <a:lstStyle/>
          <a:p>
            <a:pPr algn="l" rtl="0">
              <a:buNone/>
            </a:pPr>
            <a:r>
              <a:rPr lang="en-US" dirty="0" smtClean="0"/>
              <a:t>Followings are the contents of an anchor certificate:</a:t>
            </a:r>
          </a:p>
          <a:p>
            <a:pPr algn="l" rtl="0">
              <a:lnSpc>
                <a:spcPct val="150000"/>
              </a:lnSpc>
            </a:pPr>
            <a:r>
              <a:rPr lang="en-US" sz="2400" dirty="0" smtClean="0"/>
              <a:t>Type of anchor </a:t>
            </a:r>
          </a:p>
          <a:p>
            <a:pPr algn="l" rtl="0">
              <a:lnSpc>
                <a:spcPct val="150000"/>
              </a:lnSpc>
            </a:pPr>
            <a:r>
              <a:rPr lang="en-US" sz="2400" dirty="0" smtClean="0"/>
              <a:t>Weight of anchor including crown shackle in kilograms </a:t>
            </a:r>
          </a:p>
          <a:p>
            <a:pPr algn="l" rtl="0">
              <a:lnSpc>
                <a:spcPct val="150000"/>
              </a:lnSpc>
            </a:pPr>
            <a:r>
              <a:rPr lang="en-US" sz="2400" dirty="0" smtClean="0"/>
              <a:t>Length of shank in mm </a:t>
            </a:r>
          </a:p>
          <a:p>
            <a:pPr algn="l" rtl="0">
              <a:lnSpc>
                <a:spcPct val="150000"/>
              </a:lnSpc>
            </a:pPr>
            <a:r>
              <a:rPr lang="en-US" sz="2400" dirty="0" smtClean="0"/>
              <a:t>Length of arm in mm </a:t>
            </a:r>
          </a:p>
          <a:p>
            <a:pPr algn="l" rtl="0">
              <a:lnSpc>
                <a:spcPct val="150000"/>
              </a:lnSpc>
            </a:pPr>
            <a:r>
              <a:rPr lang="en-US" sz="2400" dirty="0" smtClean="0"/>
              <a:t>Weight of head of anchor </a:t>
            </a:r>
          </a:p>
          <a:p>
            <a:pPr algn="l" rtl="0">
              <a:lnSpc>
                <a:spcPct val="150000"/>
              </a:lnSpc>
            </a:pPr>
            <a:r>
              <a:rPr lang="en-US" sz="2400" dirty="0" smtClean="0"/>
              <a:t>No of test certificate </a:t>
            </a:r>
          </a:p>
          <a:p>
            <a:pPr algn="l" rtl="0">
              <a:lnSpc>
                <a:spcPct val="150000"/>
              </a:lnSpc>
            </a:pPr>
            <a:r>
              <a:rPr lang="en-US" sz="2400" dirty="0" smtClean="0"/>
              <a:t>No and date of drop test</a:t>
            </a:r>
          </a:p>
          <a:p>
            <a:pPr algn="l"/>
            <a:endParaRPr lang="fa-IR"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rmAutofit fontScale="90000"/>
          </a:bodyPr>
          <a:lstStyle/>
          <a:p>
            <a:r>
              <a:rPr lang="en-US" b="1" dirty="0" smtClean="0">
                <a:solidFill>
                  <a:schemeClr val="tx1"/>
                </a:solidFill>
              </a:rPr>
              <a:t>Cargo ship safety radio certificate</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371600"/>
            <a:ext cx="8503920" cy="5102352"/>
          </a:xfrm>
        </p:spPr>
        <p:txBody>
          <a:bodyPr>
            <a:noAutofit/>
          </a:bodyPr>
          <a:lstStyle/>
          <a:p>
            <a:pPr algn="l" rtl="0">
              <a:buNone/>
            </a:pPr>
            <a:r>
              <a:rPr lang="en-US" sz="1400" dirty="0" smtClean="0"/>
              <a:t> </a:t>
            </a:r>
            <a:r>
              <a:rPr lang="en-US" sz="1600" b="1" dirty="0" smtClean="0"/>
              <a:t>Overview</a:t>
            </a:r>
            <a:endParaRPr lang="en-US" sz="1400" dirty="0" smtClean="0"/>
          </a:p>
          <a:p>
            <a:pPr algn="l" rtl="0"/>
            <a:r>
              <a:rPr lang="en-US" sz="1400" dirty="0" smtClean="0"/>
              <a:t>Issued under SOLAS convention.</a:t>
            </a:r>
          </a:p>
          <a:p>
            <a:pPr algn="l" rtl="0"/>
            <a:r>
              <a:rPr lang="en-US" sz="1400" dirty="0" smtClean="0"/>
              <a:t>Validity: 5 years.</a:t>
            </a:r>
          </a:p>
          <a:p>
            <a:pPr algn="l" rtl="0"/>
            <a:r>
              <a:rPr lang="en-US" sz="1400" dirty="0" smtClean="0"/>
              <a:t>Issued by classification society.</a:t>
            </a:r>
          </a:p>
          <a:p>
            <a:pPr algn="l" rtl="0">
              <a:buNone/>
            </a:pPr>
            <a:r>
              <a:rPr lang="en-US" sz="1400" dirty="0" smtClean="0"/>
              <a:t> </a:t>
            </a:r>
            <a:r>
              <a:rPr lang="en-US" sz="1600" b="1" dirty="0" smtClean="0"/>
              <a:t>Survey items</a:t>
            </a:r>
            <a:endParaRPr lang="en-US" sz="1600" dirty="0" smtClean="0"/>
          </a:p>
          <a:p>
            <a:pPr algn="l" rtl="0"/>
            <a:r>
              <a:rPr lang="en-US" sz="1400" dirty="0" smtClean="0"/>
              <a:t>VHF radio telephony</a:t>
            </a:r>
          </a:p>
          <a:p>
            <a:pPr algn="l" rtl="0"/>
            <a:r>
              <a:rPr lang="en-US" sz="1400" dirty="0" smtClean="0"/>
              <a:t>VHF DSC </a:t>
            </a:r>
            <a:r>
              <a:rPr lang="en-US" sz="1400" dirty="0" err="1" smtClean="0"/>
              <a:t>Tx</a:t>
            </a:r>
            <a:r>
              <a:rPr lang="en-US" sz="1400" dirty="0" smtClean="0"/>
              <a:t> and Rx</a:t>
            </a:r>
          </a:p>
          <a:p>
            <a:pPr algn="l" rtl="0"/>
            <a:r>
              <a:rPr lang="en-US" sz="1400" dirty="0" smtClean="0"/>
              <a:t>MF/HF radiotelephony, NBDP</a:t>
            </a:r>
          </a:p>
          <a:p>
            <a:pPr algn="l" rtl="0"/>
            <a:r>
              <a:rPr lang="en-US" sz="1400" dirty="0" smtClean="0"/>
              <a:t>MF/HF DSC</a:t>
            </a:r>
          </a:p>
          <a:p>
            <a:pPr algn="l" rtl="0"/>
            <a:r>
              <a:rPr lang="en-US" sz="1400" dirty="0" smtClean="0"/>
              <a:t>INMARSAT</a:t>
            </a:r>
          </a:p>
          <a:p>
            <a:pPr algn="l" rtl="0"/>
            <a:r>
              <a:rPr lang="en-US" sz="1400" dirty="0" smtClean="0"/>
              <a:t>NAVTEX receiver</a:t>
            </a:r>
          </a:p>
          <a:p>
            <a:pPr algn="l" rtl="0"/>
            <a:r>
              <a:rPr lang="en-US" sz="1400" dirty="0" smtClean="0"/>
              <a:t>EGC receiver</a:t>
            </a:r>
          </a:p>
          <a:p>
            <a:pPr algn="l" rtl="0"/>
            <a:r>
              <a:rPr lang="en-US" sz="1400" dirty="0" smtClean="0"/>
              <a:t>EPIRB, battery expiry date</a:t>
            </a:r>
          </a:p>
          <a:p>
            <a:pPr algn="l" rtl="0"/>
            <a:r>
              <a:rPr lang="en-US" sz="1400" dirty="0" smtClean="0"/>
              <a:t>SART, battery expiry date</a:t>
            </a:r>
          </a:p>
          <a:p>
            <a:pPr algn="l" rtl="0"/>
            <a:r>
              <a:rPr lang="en-US" sz="1400" dirty="0" smtClean="0"/>
              <a:t>Two way VHF radio telephony apparatus</a:t>
            </a:r>
          </a:p>
          <a:p>
            <a:pPr algn="l" rtl="0"/>
            <a:r>
              <a:rPr lang="en-US" sz="1400" dirty="0" smtClean="0"/>
              <a:t>Main and emergency sources of power</a:t>
            </a:r>
          </a:p>
          <a:p>
            <a:pPr algn="l" rtl="0"/>
            <a:r>
              <a:rPr lang="en-US" sz="1400" dirty="0" smtClean="0"/>
              <a:t>Battery, battery charging system.</a:t>
            </a:r>
          </a:p>
          <a:p>
            <a:pPr algn="l" rtl="0"/>
            <a:r>
              <a:rPr lang="en-US" sz="1400" dirty="0" smtClean="0"/>
              <a:t>General operators certificate.</a:t>
            </a:r>
          </a:p>
          <a:p>
            <a:pPr algn="l" rtl="0"/>
            <a:r>
              <a:rPr lang="en-US" sz="1400" dirty="0" smtClean="0"/>
              <a:t>GMDSS log book. </a:t>
            </a:r>
          </a:p>
          <a:p>
            <a:pPr algn="l"/>
            <a:endParaRPr lang="fa-IR" sz="1400"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5048"/>
            <a:ext cx="8534400" cy="758952"/>
          </a:xfrm>
        </p:spPr>
        <p:txBody>
          <a:bodyPr>
            <a:noAutofit/>
          </a:bodyPr>
          <a:lstStyle/>
          <a:p>
            <a:r>
              <a:rPr lang="en-US" sz="3200" b="1" dirty="0" smtClean="0">
                <a:solidFill>
                  <a:schemeClr val="tx1"/>
                </a:solidFill>
              </a:rPr>
              <a:t>IOPP  Certificate</a:t>
            </a:r>
            <a:r>
              <a:rPr lang="en-US" sz="3200" dirty="0" smtClean="0">
                <a:solidFill>
                  <a:schemeClr val="tx1"/>
                </a:solidFill>
              </a:rPr>
              <a:t/>
            </a:r>
            <a:br>
              <a:rPr lang="en-US" sz="3200" dirty="0" smtClean="0">
                <a:solidFill>
                  <a:schemeClr val="tx1"/>
                </a:solidFill>
              </a:rPr>
            </a:br>
            <a:endParaRPr lang="fa-IR" sz="3200" dirty="0">
              <a:solidFill>
                <a:schemeClr val="tx1"/>
              </a:solidFill>
            </a:endParaRPr>
          </a:p>
        </p:txBody>
      </p:sp>
      <p:sp>
        <p:nvSpPr>
          <p:cNvPr id="3" name="Content Placeholder 2"/>
          <p:cNvSpPr>
            <a:spLocks noGrp="1"/>
          </p:cNvSpPr>
          <p:nvPr>
            <p:ph sz="quarter" idx="1"/>
          </p:nvPr>
        </p:nvSpPr>
        <p:spPr/>
        <p:txBody>
          <a:bodyPr>
            <a:normAutofit/>
          </a:bodyPr>
          <a:lstStyle/>
          <a:p>
            <a:pPr algn="l" rtl="0">
              <a:buNone/>
            </a:pPr>
            <a:r>
              <a:rPr lang="en-US" b="1" dirty="0" smtClean="0"/>
              <a:t>Survey items</a:t>
            </a:r>
            <a:endParaRPr lang="en-US" dirty="0" smtClean="0"/>
          </a:p>
          <a:p>
            <a:pPr algn="l" rtl="0"/>
            <a:r>
              <a:rPr lang="en-US" dirty="0" smtClean="0"/>
              <a:t>Following items are as per MARPOL convention and in good working order:</a:t>
            </a:r>
          </a:p>
          <a:p>
            <a:pPr algn="l" rtl="0"/>
            <a:r>
              <a:rPr lang="en-US" sz="2400" dirty="0" smtClean="0"/>
              <a:t>Structure, equipment, system fittings and arrangements of the ship.</a:t>
            </a:r>
          </a:p>
          <a:p>
            <a:pPr algn="l" rtl="0"/>
            <a:r>
              <a:rPr lang="en-US" sz="2400" dirty="0" smtClean="0"/>
              <a:t>Equipment and associated pump and piping system.</a:t>
            </a:r>
          </a:p>
          <a:p>
            <a:pPr algn="l" rtl="0"/>
            <a:r>
              <a:rPr lang="en-US" sz="2400" dirty="0" smtClean="0"/>
              <a:t>Oil discharge monitoring and control system.</a:t>
            </a:r>
          </a:p>
          <a:p>
            <a:pPr algn="l" rtl="0"/>
            <a:r>
              <a:rPr lang="en-US" sz="2400" dirty="0" smtClean="0"/>
              <a:t>Crude oil washing system.</a:t>
            </a:r>
          </a:p>
          <a:p>
            <a:pPr algn="l" rtl="0"/>
            <a:r>
              <a:rPr lang="en-US" sz="2400" dirty="0" smtClean="0"/>
              <a:t>Oil water separating equipment.</a:t>
            </a:r>
          </a:p>
          <a:p>
            <a:pPr algn="l" rtl="0"/>
            <a:r>
              <a:rPr lang="en-US" sz="2400" dirty="0" smtClean="0"/>
              <a:t>Oil filtering system.</a:t>
            </a:r>
          </a:p>
          <a:p>
            <a:pPr algn="l"/>
            <a:endParaRPr lang="fa-IR"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ENHANCED SPECIAL SURVEY</a:t>
            </a:r>
            <a:r>
              <a:rPr lang="en-US" b="1" dirty="0" smtClean="0"/>
              <a:t/>
            </a:r>
            <a:br>
              <a:rPr lang="en-US" b="1" dirty="0" smtClean="0"/>
            </a:br>
            <a:endParaRPr lang="fa-IR" b="1" dirty="0"/>
          </a:p>
        </p:txBody>
      </p:sp>
      <p:sp>
        <p:nvSpPr>
          <p:cNvPr id="3" name="Content Placeholder 2"/>
          <p:cNvSpPr>
            <a:spLocks noGrp="1"/>
          </p:cNvSpPr>
          <p:nvPr>
            <p:ph sz="quarter" idx="1"/>
          </p:nvPr>
        </p:nvSpPr>
        <p:spPr>
          <a:xfrm>
            <a:off x="301752" y="1527048"/>
            <a:ext cx="8503920" cy="5102352"/>
          </a:xfrm>
        </p:spPr>
        <p:txBody>
          <a:bodyPr>
            <a:normAutofit fontScale="62500" lnSpcReduction="20000"/>
          </a:bodyPr>
          <a:lstStyle/>
          <a:p>
            <a:pPr algn="just" rtl="0"/>
            <a:r>
              <a:rPr lang="en-US" b="1" dirty="0" smtClean="0"/>
              <a:t>Aspects</a:t>
            </a:r>
            <a:endParaRPr lang="en-US" dirty="0" smtClean="0"/>
          </a:p>
          <a:p>
            <a:pPr algn="just" rtl="0"/>
            <a:r>
              <a:rPr lang="en-US" dirty="0" smtClean="0"/>
              <a:t>A specific survey program in written format must be worked out in advance.</a:t>
            </a:r>
          </a:p>
          <a:p>
            <a:pPr algn="just" rtl="0"/>
            <a:r>
              <a:rPr lang="en-US" dirty="0" smtClean="0"/>
              <a:t> Dry docking is required to complete a vessel's special survey of hull.</a:t>
            </a:r>
          </a:p>
          <a:p>
            <a:pPr algn="just" rtl="0"/>
            <a:r>
              <a:rPr lang="en-US" dirty="0" smtClean="0"/>
              <a:t> All tank coatings are to be evaluated periodically.</a:t>
            </a:r>
          </a:p>
          <a:p>
            <a:pPr algn="just" rtl="0"/>
            <a:r>
              <a:rPr lang="en-US" dirty="0" smtClean="0"/>
              <a:t> Tanks having poor coating conditions to be evaluated more frequently.</a:t>
            </a:r>
          </a:p>
          <a:p>
            <a:pPr algn="just" rtl="0"/>
            <a:endParaRPr lang="en-US" dirty="0" smtClean="0"/>
          </a:p>
          <a:p>
            <a:pPr algn="just" rtl="0"/>
            <a:r>
              <a:rPr lang="en-US" dirty="0" smtClean="0"/>
              <a:t> </a:t>
            </a:r>
            <a:r>
              <a:rPr lang="en-US" sz="2900" dirty="0" smtClean="0"/>
              <a:t>Close up survey to be carried out to check the condition of critical members of ships structure. This includes:</a:t>
            </a:r>
            <a:endParaRPr lang="en-US" dirty="0" smtClean="0"/>
          </a:p>
          <a:p>
            <a:pPr algn="just" rtl="0"/>
            <a:r>
              <a:rPr lang="en-US" dirty="0" smtClean="0"/>
              <a:t> Transverse web frame rings.</a:t>
            </a:r>
          </a:p>
          <a:p>
            <a:pPr algn="just" rtl="0"/>
            <a:r>
              <a:rPr lang="en-US" dirty="0" smtClean="0"/>
              <a:t>Deck and bottom transverses.</a:t>
            </a:r>
          </a:p>
          <a:p>
            <a:pPr algn="just" rtl="0"/>
            <a:r>
              <a:rPr lang="en-US" dirty="0" smtClean="0"/>
              <a:t>Transverse and longitudinal bulkheads.</a:t>
            </a:r>
          </a:p>
          <a:p>
            <a:pPr algn="just" rtl="0"/>
            <a:r>
              <a:rPr lang="en-US" dirty="0" smtClean="0"/>
              <a:t>Girders and stiffeners.</a:t>
            </a:r>
          </a:p>
          <a:p>
            <a:pPr algn="just" rtl="0"/>
            <a:r>
              <a:rPr lang="en-US" dirty="0" smtClean="0"/>
              <a:t>Cargo and ballast tanks and cargo hold stiffening members.</a:t>
            </a:r>
          </a:p>
          <a:p>
            <a:pPr algn="just" rtl="0"/>
            <a:r>
              <a:rPr lang="en-US" dirty="0" smtClean="0"/>
              <a:t>Forward cargo hold framings.</a:t>
            </a:r>
          </a:p>
          <a:p>
            <a:pPr algn="just" rtl="0"/>
            <a:r>
              <a:rPr lang="en-US" dirty="0" smtClean="0"/>
              <a:t>Cross deck structures and hatch covers.</a:t>
            </a:r>
          </a:p>
          <a:p>
            <a:pPr algn="just" rtl="0"/>
            <a:r>
              <a:rPr lang="en-US" dirty="0" err="1" smtClean="0"/>
              <a:t>Coamings</a:t>
            </a:r>
            <a:r>
              <a:rPr lang="en-US" dirty="0" smtClean="0"/>
              <a:t> in bulk carriers.</a:t>
            </a:r>
          </a:p>
          <a:p>
            <a:pPr algn="just" rtl="0"/>
            <a:r>
              <a:rPr lang="en-US" dirty="0" smtClean="0"/>
              <a:t>Surveyor may extend close up survey if deemed necessary.</a:t>
            </a:r>
          </a:p>
          <a:p>
            <a:pPr algn="just" rtl="0"/>
            <a:r>
              <a:rPr lang="en-US" dirty="0" smtClean="0"/>
              <a:t>Areas of substantial corrosion (which includes areas have a wastage of greater than 75% of the allowable margin) require further thickness and an extended close up survey.</a:t>
            </a:r>
          </a:p>
          <a:p>
            <a:pPr algn="just"/>
            <a:endParaRPr lang="fa-IR"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IN WATER SURVEY</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fontScale="70000" lnSpcReduction="20000"/>
          </a:bodyPr>
          <a:lstStyle/>
          <a:p>
            <a:pPr algn="just" rtl="0"/>
            <a:r>
              <a:rPr lang="en-US" sz="2900" dirty="0" smtClean="0"/>
              <a:t>Accepted in lieu of one of the two docking surveys required in a five years period.</a:t>
            </a:r>
          </a:p>
          <a:p>
            <a:pPr algn="just" rtl="0"/>
            <a:r>
              <a:rPr lang="en-US" sz="2900" dirty="0" smtClean="0"/>
              <a:t>Applicable for ships where in water survey (IWS) notation is assigned.</a:t>
            </a:r>
          </a:p>
          <a:p>
            <a:pPr algn="just" rtl="0"/>
            <a:r>
              <a:rPr lang="en-US" sz="2900" dirty="0" smtClean="0"/>
              <a:t>It is to provide the information normally obtained from docking survey.</a:t>
            </a:r>
          </a:p>
          <a:p>
            <a:pPr algn="just" rtl="0"/>
            <a:r>
              <a:rPr lang="en-US" sz="2900" dirty="0" smtClean="0"/>
              <a:t>Consideration is only given to an in water survey where a suitable high resistance paint has been applied to the underwater hull.</a:t>
            </a:r>
          </a:p>
          <a:p>
            <a:pPr algn="l" rtl="0">
              <a:buNone/>
            </a:pPr>
            <a:r>
              <a:rPr lang="en-US" dirty="0" smtClean="0"/>
              <a:t> </a:t>
            </a:r>
          </a:p>
          <a:p>
            <a:pPr algn="l" rtl="0"/>
            <a:r>
              <a:rPr lang="en-US" dirty="0" smtClean="0"/>
              <a:t>In water survey requires following satisfying conditions: </a:t>
            </a:r>
          </a:p>
          <a:p>
            <a:pPr algn="l" rtl="0"/>
            <a:r>
              <a:rPr lang="en-US" dirty="0" smtClean="0"/>
              <a:t>Size (beam) of the ship.</a:t>
            </a:r>
          </a:p>
          <a:p>
            <a:pPr algn="l" rtl="0"/>
            <a:r>
              <a:rPr lang="en-US" dirty="0" smtClean="0"/>
              <a:t>High resistance paint.</a:t>
            </a:r>
          </a:p>
          <a:p>
            <a:pPr algn="l" rtl="0"/>
            <a:r>
              <a:rPr lang="en-US" dirty="0" smtClean="0"/>
              <a:t>In water visibility.</a:t>
            </a:r>
          </a:p>
          <a:p>
            <a:pPr algn="l" rtl="0"/>
            <a:r>
              <a:rPr lang="en-US" dirty="0" smtClean="0"/>
              <a:t>Suitable draft.</a:t>
            </a:r>
          </a:p>
          <a:p>
            <a:pPr algn="l" rtl="0"/>
            <a:r>
              <a:rPr lang="en-US" dirty="0" smtClean="0"/>
              <a:t>Clean hull.</a:t>
            </a:r>
          </a:p>
          <a:p>
            <a:pPr algn="l" rtl="0"/>
            <a:r>
              <a:rPr lang="en-US" dirty="0" smtClean="0"/>
              <a:t>Good communications between the diver and the surveyor.</a:t>
            </a:r>
          </a:p>
          <a:p>
            <a:pPr algn="l" rtl="0"/>
            <a:r>
              <a:rPr lang="en-US" dirty="0" smtClean="0"/>
              <a:t>Done by a recognized firm.</a:t>
            </a:r>
          </a:p>
          <a:p>
            <a:pPr algn="l" rtl="0"/>
            <a:r>
              <a:rPr lang="en-US" dirty="0" smtClean="0"/>
              <a:t>Personnel involved are competent.</a:t>
            </a:r>
          </a:p>
          <a:p>
            <a:pPr algn="l"/>
            <a:endParaRPr lang="fa-IR"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Autofit/>
          </a:bodyPr>
          <a:lstStyle/>
          <a:p>
            <a:r>
              <a:rPr lang="en-US" sz="3200" b="1" dirty="0" smtClean="0">
                <a:solidFill>
                  <a:schemeClr val="tx1"/>
                </a:solidFill>
              </a:rPr>
              <a:t>Flag state control</a:t>
            </a:r>
            <a:r>
              <a:rPr lang="en-US" sz="3200" dirty="0" smtClean="0">
                <a:solidFill>
                  <a:schemeClr val="tx1"/>
                </a:solidFill>
              </a:rPr>
              <a:t/>
            </a:r>
            <a:br>
              <a:rPr lang="en-US" sz="3200" dirty="0" smtClean="0">
                <a:solidFill>
                  <a:schemeClr val="tx1"/>
                </a:solidFill>
              </a:rPr>
            </a:br>
            <a:endParaRPr lang="fa-IR" sz="3200" dirty="0">
              <a:solidFill>
                <a:schemeClr val="tx1"/>
              </a:solidFill>
            </a:endParaRPr>
          </a:p>
        </p:txBody>
      </p:sp>
      <p:sp>
        <p:nvSpPr>
          <p:cNvPr id="3" name="Content Placeholder 2"/>
          <p:cNvSpPr>
            <a:spLocks noGrp="1"/>
          </p:cNvSpPr>
          <p:nvPr>
            <p:ph sz="quarter" idx="1"/>
          </p:nvPr>
        </p:nvSpPr>
        <p:spPr/>
        <p:txBody>
          <a:bodyPr>
            <a:normAutofit lnSpcReduction="10000"/>
          </a:bodyPr>
          <a:lstStyle/>
          <a:p>
            <a:pPr algn="just" rtl="0">
              <a:lnSpc>
                <a:spcPct val="150000"/>
              </a:lnSpc>
            </a:pPr>
            <a:r>
              <a:rPr lang="en-US" dirty="0" smtClean="0"/>
              <a:t>Maritime administration of a country under whose flag the vessel is flying.</a:t>
            </a:r>
          </a:p>
          <a:p>
            <a:pPr algn="just" rtl="0">
              <a:lnSpc>
                <a:spcPct val="150000"/>
              </a:lnSpc>
            </a:pPr>
            <a:r>
              <a:rPr lang="en-US" dirty="0" smtClean="0"/>
              <a:t>Established to ensure compliance with various local and national regulations by merchant vessels.</a:t>
            </a:r>
          </a:p>
          <a:p>
            <a:pPr algn="just" rtl="0">
              <a:lnSpc>
                <a:spcPct val="150000"/>
              </a:lnSpc>
            </a:pPr>
            <a:r>
              <a:rPr lang="en-US" dirty="0" smtClean="0"/>
              <a:t>They are empowered to inspect the ship.</a:t>
            </a:r>
          </a:p>
          <a:p>
            <a:pPr algn="just" rtl="0">
              <a:lnSpc>
                <a:spcPct val="150000"/>
              </a:lnSpc>
            </a:pPr>
            <a:r>
              <a:rPr lang="en-US" dirty="0" smtClean="0"/>
              <a:t>They can check operational procedures.</a:t>
            </a:r>
          </a:p>
          <a:p>
            <a:pPr algn="just" rtl="0">
              <a:lnSpc>
                <a:spcPct val="150000"/>
              </a:lnSpc>
            </a:pPr>
            <a:r>
              <a:rPr lang="en-US" dirty="0" smtClean="0"/>
              <a:t>They can verify competency of officers or crews.</a:t>
            </a:r>
          </a:p>
          <a:p>
            <a:pPr algn="just">
              <a:lnSpc>
                <a:spcPct val="150000"/>
              </a:lnSpc>
            </a:pPr>
            <a:endParaRPr lang="fa-IR"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8848"/>
            <a:ext cx="8534400" cy="758952"/>
          </a:xfrm>
        </p:spPr>
        <p:txBody>
          <a:bodyPr>
            <a:noAutofit/>
          </a:bodyPr>
          <a:lstStyle/>
          <a:p>
            <a:r>
              <a:rPr lang="en-US" sz="3200" b="1" dirty="0" smtClean="0">
                <a:solidFill>
                  <a:schemeClr val="tx1"/>
                </a:solidFill>
              </a:rPr>
              <a:t>Port state control</a:t>
            </a:r>
            <a:r>
              <a:rPr lang="en-US" sz="3200" dirty="0" smtClean="0">
                <a:solidFill>
                  <a:schemeClr val="tx1"/>
                </a:solidFill>
              </a:rPr>
              <a:t/>
            </a:r>
            <a:br>
              <a:rPr lang="en-US" sz="3200" dirty="0" smtClean="0">
                <a:solidFill>
                  <a:schemeClr val="tx1"/>
                </a:solidFill>
              </a:rPr>
            </a:br>
            <a:endParaRPr lang="fa-IR" sz="3200" dirty="0">
              <a:solidFill>
                <a:schemeClr val="tx1"/>
              </a:solidFill>
            </a:endParaRPr>
          </a:p>
        </p:txBody>
      </p:sp>
      <p:sp>
        <p:nvSpPr>
          <p:cNvPr id="3" name="Content Placeholder 2"/>
          <p:cNvSpPr>
            <a:spLocks noGrp="1"/>
          </p:cNvSpPr>
          <p:nvPr>
            <p:ph sz="quarter" idx="1"/>
          </p:nvPr>
        </p:nvSpPr>
        <p:spPr>
          <a:xfrm>
            <a:off x="228600" y="1527048"/>
            <a:ext cx="8686800" cy="5026152"/>
          </a:xfrm>
        </p:spPr>
        <p:txBody>
          <a:bodyPr>
            <a:noAutofit/>
          </a:bodyPr>
          <a:lstStyle/>
          <a:p>
            <a:pPr algn="just" rtl="0"/>
            <a:r>
              <a:rPr lang="en-US" sz="2200" dirty="0" smtClean="0"/>
              <a:t>Established to ensure compliance of various international regulations by merchant vessels engaged in international trades.</a:t>
            </a:r>
          </a:p>
          <a:p>
            <a:pPr algn="just" rtl="0"/>
            <a:r>
              <a:rPr lang="en-US" sz="2200" dirty="0" smtClean="0"/>
              <a:t>Established by the maritime administration of a country in whose port the vessel is in.</a:t>
            </a:r>
          </a:p>
          <a:p>
            <a:pPr algn="just" rtl="0">
              <a:buNone/>
            </a:pPr>
            <a:endParaRPr lang="en-US" sz="2200" dirty="0" smtClean="0"/>
          </a:p>
          <a:p>
            <a:pPr algn="just" rtl="0"/>
            <a:r>
              <a:rPr lang="en-US" sz="2200" dirty="0" smtClean="0"/>
              <a:t>They are empowered to inspect the foreign ships in their ports.</a:t>
            </a:r>
          </a:p>
          <a:p>
            <a:pPr algn="just" rtl="0"/>
            <a:r>
              <a:rPr lang="en-US" sz="2200" dirty="0" smtClean="0"/>
              <a:t>They can detain substandard ships.</a:t>
            </a:r>
          </a:p>
          <a:p>
            <a:pPr algn="just" rtl="0"/>
            <a:r>
              <a:rPr lang="en-US" sz="2200" dirty="0" smtClean="0"/>
              <a:t>They can check operational procedures.</a:t>
            </a:r>
          </a:p>
          <a:p>
            <a:pPr algn="just" rtl="0"/>
            <a:r>
              <a:rPr lang="en-US" sz="2200" dirty="0" smtClean="0"/>
              <a:t>They can verify competency of officers or crews.</a:t>
            </a:r>
          </a:p>
          <a:p>
            <a:pPr algn="just" rtl="0"/>
            <a:r>
              <a:rPr lang="en-US" sz="2200" dirty="0" smtClean="0"/>
              <a:t>They are to verify that the condition of the ship &amp; its equipments comply with the requirements.</a:t>
            </a:r>
          </a:p>
          <a:p>
            <a:pPr algn="just" rtl="0"/>
            <a:r>
              <a:rPr lang="en-US" sz="2200" dirty="0" smtClean="0"/>
              <a:t>They back flag state. </a:t>
            </a:r>
          </a:p>
          <a:p>
            <a:pPr algn="just"/>
            <a:endParaRPr lang="fa-IR" sz="2200"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Autofit/>
          </a:bodyPr>
          <a:lstStyle/>
          <a:p>
            <a:pPr rtl="0"/>
            <a:r>
              <a:rPr lang="en-GB" sz="2400" b="1" dirty="0" smtClean="0">
                <a:solidFill>
                  <a:schemeClr val="tx1"/>
                </a:solidFill>
              </a:rPr>
              <a:t>PREPARATION FOR RESTRICTED </a:t>
            </a:r>
            <a:r>
              <a:rPr lang="en-US" sz="2400" b="1" dirty="0" smtClean="0">
                <a:solidFill>
                  <a:schemeClr val="tx1"/>
                </a:solidFill>
              </a:rPr>
              <a:t>, </a:t>
            </a:r>
            <a:r>
              <a:rPr lang="en-GB" sz="2400" b="1" dirty="0" smtClean="0">
                <a:solidFill>
                  <a:schemeClr val="tx1"/>
                </a:solidFill>
              </a:rPr>
              <a:t>VISIBILITY</a:t>
            </a:r>
            <a:r>
              <a:rPr lang="en-US" sz="2400" b="1" dirty="0" smtClean="0">
                <a:solidFill>
                  <a:schemeClr val="tx1"/>
                </a:solidFill>
              </a:rPr>
              <a:t> STCW requirement</a:t>
            </a:r>
            <a:endParaRPr lang="fa-IR" sz="2400"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lnSpcReduction="10000"/>
          </a:bodyPr>
          <a:lstStyle/>
          <a:p>
            <a:pPr lvl="0" algn="l" rtl="0">
              <a:lnSpc>
                <a:spcPct val="150000"/>
              </a:lnSpc>
            </a:pPr>
            <a:r>
              <a:rPr lang="en-GB" sz="2000" b="1" dirty="0" smtClean="0"/>
              <a:t>In my standing order </a:t>
            </a:r>
            <a:r>
              <a:rPr lang="en-GB" sz="2000" b="1" dirty="0" err="1" smtClean="0"/>
              <a:t>i</a:t>
            </a:r>
            <a:r>
              <a:rPr lang="en-GB" sz="2000" b="1" dirty="0" smtClean="0"/>
              <a:t> have clearly instructed that in event of restricted visibility the </a:t>
            </a:r>
            <a:r>
              <a:rPr lang="en-GB" sz="2000" b="1" dirty="0" err="1" smtClean="0"/>
              <a:t>oow</a:t>
            </a:r>
            <a:r>
              <a:rPr lang="en-GB" sz="2000" b="1" dirty="0" smtClean="0"/>
              <a:t> what should do</a:t>
            </a:r>
            <a:endParaRPr lang="en-US" sz="2000" dirty="0" smtClean="0"/>
          </a:p>
          <a:p>
            <a:pPr lvl="0" algn="l" rtl="0">
              <a:lnSpc>
                <a:spcPct val="150000"/>
              </a:lnSpc>
            </a:pPr>
            <a:r>
              <a:rPr lang="en-GB" sz="2000" b="1" dirty="0" smtClean="0"/>
              <a:t>As per rule 6 and rule 19 have to proceed to safe speed </a:t>
            </a:r>
            <a:endParaRPr lang="en-US" sz="2000" dirty="0" smtClean="0"/>
          </a:p>
          <a:p>
            <a:pPr lvl="0" algn="l" rtl="0">
              <a:lnSpc>
                <a:spcPct val="150000"/>
              </a:lnSpc>
            </a:pPr>
            <a:r>
              <a:rPr lang="en-GB" sz="2000" b="1" dirty="0" smtClean="0"/>
              <a:t>Sound the appropriate  fog signals as per rule</a:t>
            </a:r>
            <a:endParaRPr lang="en-US" sz="2000" dirty="0" smtClean="0"/>
          </a:p>
          <a:p>
            <a:pPr lvl="0" algn="l" rtl="0">
              <a:lnSpc>
                <a:spcPct val="150000"/>
              </a:lnSpc>
            </a:pPr>
            <a:r>
              <a:rPr lang="en-GB" sz="2000" b="1" dirty="0" smtClean="0"/>
              <a:t>Put the engines on stand by ( duty engineer in engine room )</a:t>
            </a:r>
            <a:endParaRPr lang="en-US" sz="2000" dirty="0" smtClean="0"/>
          </a:p>
          <a:p>
            <a:pPr lvl="0" algn="l" rtl="0">
              <a:lnSpc>
                <a:spcPct val="150000"/>
              </a:lnSpc>
            </a:pPr>
            <a:r>
              <a:rPr lang="en-GB" sz="2000" b="1" dirty="0" smtClean="0"/>
              <a:t>Post extra look out</a:t>
            </a:r>
            <a:endParaRPr lang="en-US" sz="2000" dirty="0" smtClean="0"/>
          </a:p>
          <a:p>
            <a:pPr lvl="0" algn="l" rtl="0">
              <a:lnSpc>
                <a:spcPct val="150000"/>
              </a:lnSpc>
            </a:pPr>
            <a:r>
              <a:rPr lang="en-GB" sz="2000" b="1" dirty="0" smtClean="0"/>
              <a:t>Wheelman on bridge</a:t>
            </a:r>
            <a:endParaRPr lang="en-US" sz="2000" dirty="0" smtClean="0"/>
          </a:p>
          <a:p>
            <a:pPr lvl="0" algn="l" rtl="0">
              <a:lnSpc>
                <a:spcPct val="150000"/>
              </a:lnSpc>
            </a:pPr>
            <a:r>
              <a:rPr lang="en-GB" sz="2000" b="1" dirty="0" smtClean="0"/>
              <a:t>Switch on navigation lights</a:t>
            </a:r>
            <a:endParaRPr lang="en-US" sz="2000" dirty="0" smtClean="0"/>
          </a:p>
          <a:p>
            <a:pPr lvl="0" algn="l" rtl="0">
              <a:lnSpc>
                <a:spcPct val="150000"/>
              </a:lnSpc>
            </a:pPr>
            <a:r>
              <a:rPr lang="en-GB" sz="2000" b="1" dirty="0" smtClean="0"/>
              <a:t>Operate and use the radar ( including radar </a:t>
            </a:r>
            <a:r>
              <a:rPr lang="en-GB" sz="2000" b="1" dirty="0" err="1" smtClean="0"/>
              <a:t>ploting</a:t>
            </a:r>
            <a:r>
              <a:rPr lang="en-GB" sz="2000" b="1" dirty="0" smtClean="0"/>
              <a:t> )</a:t>
            </a:r>
            <a:endParaRPr lang="en-US" sz="2000" dirty="0" smtClean="0"/>
          </a:p>
          <a:p>
            <a:pPr lvl="0" algn="l" rtl="0">
              <a:lnSpc>
                <a:spcPct val="150000"/>
              </a:lnSpc>
            </a:pPr>
            <a:r>
              <a:rPr lang="en-GB" sz="2000" b="1" dirty="0" smtClean="0"/>
              <a:t> Close all watertight  doors.</a:t>
            </a:r>
            <a:endParaRPr lang="en-US" sz="2000" dirty="0" smtClean="0"/>
          </a:p>
          <a:p>
            <a:pPr algn="l" rtl="0">
              <a:lnSpc>
                <a:spcPct val="150000"/>
              </a:lnSpc>
            </a:pPr>
            <a:endParaRPr lang="fa-IR" sz="2000"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41248"/>
            <a:ext cx="8534400" cy="758952"/>
          </a:xfrm>
        </p:spPr>
        <p:txBody>
          <a:bodyPr>
            <a:normAutofit fontScale="90000"/>
          </a:bodyPr>
          <a:lstStyle/>
          <a:p>
            <a:r>
              <a:rPr lang="en-US" b="1" dirty="0" smtClean="0">
                <a:solidFill>
                  <a:schemeClr val="tx1"/>
                </a:solidFill>
              </a:rPr>
              <a:t>when Main ENG fails on English channel</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228600" y="1524000"/>
            <a:ext cx="8503920" cy="5334000"/>
          </a:xfrm>
        </p:spPr>
        <p:txBody>
          <a:bodyPr>
            <a:normAutofit fontScale="70000" lnSpcReduction="20000"/>
          </a:bodyPr>
          <a:lstStyle/>
          <a:p>
            <a:pPr lvl="0" algn="l" rtl="0"/>
            <a:r>
              <a:rPr lang="en-US" dirty="0" smtClean="0"/>
              <a:t>Advise ENG room.</a:t>
            </a:r>
          </a:p>
          <a:p>
            <a:pPr lvl="0" algn="l" rtl="0"/>
            <a:r>
              <a:rPr lang="en-US" dirty="0" smtClean="0"/>
              <a:t>Transmit urgency message on VHF (PAN </a:t>
            </a:r>
            <a:r>
              <a:rPr lang="en-US" dirty="0" err="1" smtClean="0"/>
              <a:t>PAN</a:t>
            </a:r>
            <a:r>
              <a:rPr lang="en-US" dirty="0" smtClean="0"/>
              <a:t>).</a:t>
            </a:r>
          </a:p>
          <a:p>
            <a:pPr lvl="0" algn="l" rtl="0"/>
            <a:r>
              <a:rPr lang="en-US" dirty="0" smtClean="0"/>
              <a:t>Inform appropriate VTS to warn the traffics in vicinity.</a:t>
            </a:r>
          </a:p>
          <a:p>
            <a:pPr lvl="0" algn="l" rtl="0"/>
            <a:r>
              <a:rPr lang="en-US" dirty="0" smtClean="0"/>
              <a:t>Study the chart and think about anchoring.</a:t>
            </a:r>
          </a:p>
          <a:p>
            <a:pPr lvl="0" algn="l" rtl="0"/>
            <a:r>
              <a:rPr lang="en-US" dirty="0" smtClean="0"/>
              <a:t>Call  anchor party to fwd for emergency anchoring.</a:t>
            </a:r>
          </a:p>
          <a:p>
            <a:pPr lvl="0" algn="l" rtl="0"/>
            <a:r>
              <a:rPr lang="en-US" dirty="0" smtClean="0"/>
              <a:t>Contact owner and/or manager as soon as circumstance permits.</a:t>
            </a:r>
          </a:p>
          <a:p>
            <a:pPr lvl="0" algn="l" rtl="0"/>
            <a:r>
              <a:rPr lang="en-US" dirty="0" smtClean="0"/>
              <a:t>Seek for assistance if there is an eminent danger such as grounding , pollution , collision.</a:t>
            </a:r>
          </a:p>
          <a:p>
            <a:pPr lvl="0" algn="l" rtl="0"/>
            <a:r>
              <a:rPr lang="en-US" dirty="0" smtClean="0"/>
              <a:t>Exhibit N.U.C signal.</a:t>
            </a:r>
          </a:p>
          <a:p>
            <a:pPr lvl="0" algn="l" rtl="0"/>
            <a:r>
              <a:rPr lang="en-US" dirty="0" smtClean="0"/>
              <a:t>Consider the use of tug.</a:t>
            </a:r>
          </a:p>
          <a:p>
            <a:pPr lvl="0" algn="l" rtl="0"/>
            <a:r>
              <a:rPr lang="en-US" dirty="0" smtClean="0"/>
              <a:t>Assess the extent of damage and possibility of repair on board.</a:t>
            </a:r>
          </a:p>
          <a:p>
            <a:pPr lvl="0" algn="l" rtl="0"/>
            <a:r>
              <a:rPr lang="en-US" dirty="0" smtClean="0"/>
              <a:t>Enter all facts in log book.</a:t>
            </a:r>
          </a:p>
          <a:p>
            <a:pPr lvl="0" algn="l" rtl="0"/>
            <a:r>
              <a:rPr lang="en-US" dirty="0" smtClean="0"/>
              <a:t>Assess the delay imposed to </a:t>
            </a:r>
            <a:r>
              <a:rPr lang="en-US" dirty="0" err="1" smtClean="0"/>
              <a:t>vsl</a:t>
            </a:r>
            <a:r>
              <a:rPr lang="en-US" dirty="0" smtClean="0"/>
              <a:t> by keeping accurate time recording.</a:t>
            </a:r>
          </a:p>
          <a:p>
            <a:pPr lvl="0" algn="l" rtl="0"/>
            <a:r>
              <a:rPr lang="en-US" dirty="0" smtClean="0"/>
              <a:t>Record all timings of repair.</a:t>
            </a:r>
          </a:p>
          <a:p>
            <a:pPr lvl="0" algn="l" rtl="0"/>
            <a:r>
              <a:rPr lang="en-US" dirty="0" smtClean="0"/>
              <a:t>Inform class survey.</a:t>
            </a:r>
          </a:p>
          <a:p>
            <a:pPr lvl="0" algn="l" rtl="0"/>
            <a:r>
              <a:rPr lang="en-US" dirty="0" smtClean="0"/>
              <a:t>Inform P&amp;I club correspondence.</a:t>
            </a:r>
          </a:p>
          <a:p>
            <a:pPr lvl="0" algn="l" rtl="0"/>
            <a:r>
              <a:rPr lang="en-US" dirty="0" smtClean="0"/>
              <a:t>Prepare note of protest.</a:t>
            </a:r>
          </a:p>
          <a:p>
            <a:pPr algn="l" rtl="0"/>
            <a:r>
              <a:rPr lang="en-US" dirty="0" smtClean="0"/>
              <a:t> </a:t>
            </a:r>
          </a:p>
          <a:p>
            <a:pPr algn="l" rtl="0"/>
            <a:endParaRPr lang="fa-I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1752" y="155448"/>
            <a:ext cx="8534400" cy="987552"/>
          </a:xfrm>
        </p:spPr>
        <p:txBody>
          <a:bodyPr>
            <a:noAutofit/>
          </a:bodyPr>
          <a:lstStyle/>
          <a:p>
            <a:r>
              <a:rPr lang="en-US" sz="2800" b="1" dirty="0" smtClean="0">
                <a:solidFill>
                  <a:schemeClr val="tx1"/>
                </a:solidFill>
              </a:rPr>
              <a:t/>
            </a:r>
            <a:br>
              <a:rPr lang="en-US" sz="2800" b="1" dirty="0" smtClean="0">
                <a:solidFill>
                  <a:schemeClr val="tx1"/>
                </a:solidFill>
              </a:rPr>
            </a:br>
            <a:r>
              <a:rPr lang="en-US" sz="2800" b="1" dirty="0" smtClean="0">
                <a:solidFill>
                  <a:schemeClr val="tx1"/>
                </a:solidFill>
              </a:rPr>
              <a:t/>
            </a:r>
            <a:br>
              <a:rPr lang="en-US" sz="2800" b="1" dirty="0" smtClean="0">
                <a:solidFill>
                  <a:schemeClr val="tx1"/>
                </a:solidFill>
              </a:rPr>
            </a:br>
            <a:r>
              <a:rPr lang="en-US" sz="2800" b="1" dirty="0" smtClean="0">
                <a:solidFill>
                  <a:schemeClr val="tx1"/>
                </a:solidFill>
              </a:rPr>
              <a:t/>
            </a:r>
            <a:br>
              <a:rPr lang="en-US" sz="2800" b="1" dirty="0" smtClean="0">
                <a:solidFill>
                  <a:schemeClr val="tx1"/>
                </a:solidFill>
              </a:rPr>
            </a:br>
            <a:r>
              <a:rPr lang="en-US" sz="2800" b="1" dirty="0" smtClean="0">
                <a:solidFill>
                  <a:schemeClr val="tx1"/>
                </a:solidFill>
              </a:rPr>
              <a:t/>
            </a:r>
            <a:br>
              <a:rPr lang="en-US" sz="2800" b="1" dirty="0" smtClean="0">
                <a:solidFill>
                  <a:schemeClr val="tx1"/>
                </a:solidFill>
              </a:rPr>
            </a:br>
            <a:r>
              <a:rPr lang="en-US" sz="2800" b="1" dirty="0" smtClean="0">
                <a:solidFill>
                  <a:schemeClr val="tx1"/>
                </a:solidFill>
              </a:rPr>
              <a:t/>
            </a:r>
            <a:br>
              <a:rPr lang="en-US" sz="2800" b="1" dirty="0" smtClean="0">
                <a:solidFill>
                  <a:schemeClr val="tx1"/>
                </a:solidFill>
              </a:rPr>
            </a:br>
            <a:r>
              <a:rPr lang="en-US" sz="2800" b="1" dirty="0" smtClean="0">
                <a:solidFill>
                  <a:schemeClr val="tx1"/>
                </a:solidFill>
              </a:rPr>
              <a:t/>
            </a:r>
            <a:br>
              <a:rPr lang="en-US" sz="2800" b="1" dirty="0" smtClean="0">
                <a:solidFill>
                  <a:schemeClr val="tx1"/>
                </a:solidFill>
              </a:rPr>
            </a:br>
            <a:r>
              <a:rPr lang="en-US" sz="2800" b="1" dirty="0" smtClean="0">
                <a:solidFill>
                  <a:schemeClr val="tx1"/>
                </a:solidFill>
              </a:rPr>
              <a:t>Pollution prevention – documents required for ships </a:t>
            </a:r>
            <a:endParaRPr lang="fa-IR" sz="2800" dirty="0">
              <a:solidFill>
                <a:schemeClr val="tx1"/>
              </a:solidFill>
            </a:endParaRPr>
          </a:p>
        </p:txBody>
      </p:sp>
      <p:sp>
        <p:nvSpPr>
          <p:cNvPr id="5" name="Content Placeholder 4"/>
          <p:cNvSpPr>
            <a:spLocks noGrp="1"/>
          </p:cNvSpPr>
          <p:nvPr>
            <p:ph sz="quarter" idx="1"/>
          </p:nvPr>
        </p:nvSpPr>
        <p:spPr>
          <a:xfrm>
            <a:off x="301752" y="1527048"/>
            <a:ext cx="8503920" cy="4873752"/>
          </a:xfrm>
        </p:spPr>
        <p:txBody>
          <a:bodyPr>
            <a:normAutofit fontScale="92500" lnSpcReduction="10000"/>
          </a:bodyPr>
          <a:lstStyle/>
          <a:p>
            <a:pPr marL="457200" indent="-457200" algn="l" rtl="0">
              <a:buNone/>
            </a:pPr>
            <a:r>
              <a:rPr lang="en-US" sz="2000" b="1" dirty="0" smtClean="0"/>
              <a:t>1.Shipboard Oil Pollution Emergency Plan (SOPEP )</a:t>
            </a:r>
          </a:p>
          <a:p>
            <a:pPr algn="l" rtl="0">
              <a:buNone/>
            </a:pPr>
            <a:r>
              <a:rPr lang="en-US" sz="2000" dirty="0" smtClean="0"/>
              <a:t>(a) all ships more than 35m in length overall; and </a:t>
            </a:r>
          </a:p>
          <a:p>
            <a:pPr algn="l" rtl="0">
              <a:buNone/>
            </a:pPr>
            <a:r>
              <a:rPr lang="en-US" sz="2000" dirty="0" smtClean="0"/>
              <a:t>(b) ships more than 24m in length overall if carrying oil as cargo or if there is a vehicle onboard carrying more than 400L of oil as cargo. </a:t>
            </a:r>
          </a:p>
          <a:p>
            <a:pPr algn="l" rtl="0">
              <a:buNone/>
            </a:pPr>
            <a:r>
              <a:rPr lang="en-US" sz="2000" b="1" dirty="0" smtClean="0"/>
              <a:t>2. Oil Record Book Part I </a:t>
            </a:r>
          </a:p>
          <a:p>
            <a:pPr marL="457200" indent="-457200" algn="l" rtl="0">
              <a:buFont typeface="+mj-lt"/>
              <a:buAutoNum type="alphaLcParenR"/>
            </a:pPr>
            <a:r>
              <a:rPr lang="en-US" sz="2000" dirty="0" smtClean="0"/>
              <a:t>shall be provided to every oil tanker of 150 gross tonnage and above and every ship of 400 gross tonnage and above, other than oil tankers, to record relevant machinery space operations. </a:t>
            </a:r>
          </a:p>
          <a:p>
            <a:pPr marL="457200" indent="-457200" algn="l" rtl="0">
              <a:buNone/>
            </a:pPr>
            <a:r>
              <a:rPr lang="en-US" sz="2000" b="1" dirty="0" smtClean="0"/>
              <a:t>3. Oil Record Book Part II </a:t>
            </a:r>
          </a:p>
          <a:p>
            <a:pPr marL="457200" indent="-457200" algn="l" rtl="0">
              <a:buFont typeface="+mj-lt"/>
              <a:buAutoNum type="alphaLcParenR"/>
            </a:pPr>
            <a:r>
              <a:rPr lang="en-US" sz="2000" dirty="0" smtClean="0"/>
              <a:t>shall also be provided for oil tankers, to record relevant cargo/ballast operations. </a:t>
            </a:r>
          </a:p>
          <a:p>
            <a:pPr marL="457200" indent="-457200" algn="l" rtl="0">
              <a:buNone/>
            </a:pPr>
            <a:r>
              <a:rPr lang="en-US" sz="2000" b="1" dirty="0" smtClean="0"/>
              <a:t>4. Ship-to-ship oil transfer operation plan </a:t>
            </a:r>
          </a:p>
          <a:p>
            <a:pPr marL="457200" indent="-457200" algn="l" rtl="0">
              <a:buFont typeface="+mj-lt"/>
              <a:buAutoNum type="alphaLcParenR"/>
            </a:pPr>
            <a:r>
              <a:rPr lang="en-US" sz="2000" dirty="0" smtClean="0"/>
              <a:t>oil tankers of 150 gross tonnage and above and will require any oil tanker involved in oil cargo STS operations to have, on board, a plan prescribing how to conduct STS operations (the STS Plan), which would be approved by its Administration. </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Emergency Wreck Buoys</a:t>
            </a:r>
            <a:br>
              <a:rPr lang="en-US" b="1" dirty="0" smtClean="0">
                <a:solidFill>
                  <a:schemeClr val="tx1"/>
                </a:solidFill>
              </a:rPr>
            </a:br>
            <a:endParaRPr lang="fa-IR" dirty="0">
              <a:solidFill>
                <a:schemeClr val="tx1"/>
              </a:solidFill>
            </a:endParaRPr>
          </a:p>
        </p:txBody>
      </p:sp>
      <p:sp>
        <p:nvSpPr>
          <p:cNvPr id="5" name="Rectangle 4"/>
          <p:cNvSpPr/>
          <p:nvPr/>
        </p:nvSpPr>
        <p:spPr>
          <a:xfrm>
            <a:off x="304800" y="1447800"/>
            <a:ext cx="4191000" cy="4893647"/>
          </a:xfrm>
          <a:prstGeom prst="rect">
            <a:avLst/>
          </a:prstGeom>
        </p:spPr>
        <p:txBody>
          <a:bodyPr wrap="square">
            <a:spAutoFit/>
          </a:bodyPr>
          <a:lstStyle/>
          <a:p>
            <a:pPr algn="just"/>
            <a:r>
              <a:rPr lang="en-US" sz="2400" b="1" dirty="0" smtClean="0"/>
              <a:t>Emergency Wreck Buoys</a:t>
            </a:r>
          </a:p>
          <a:p>
            <a:pPr algn="just"/>
            <a:r>
              <a:rPr lang="en-US" sz="2400" dirty="0" smtClean="0"/>
              <a:t>Emergency Wreck Buoys provide a clear and unambiguous means of marking new wrecks. This buoy is used as a temporary response, typically for the first 24 - 72 hours. This buoy is </a:t>
            </a:r>
            <a:r>
              <a:rPr lang="en-US" sz="2400" dirty="0" err="1" smtClean="0"/>
              <a:t>coloured</a:t>
            </a:r>
            <a:r>
              <a:rPr lang="en-US" sz="2400" dirty="0" smtClean="0"/>
              <a:t> in an equal number of blue and yellow vertical stripes and is fitted with an alternating blue and yellow flashing light.</a:t>
            </a:r>
            <a:endParaRPr lang="en-US" sz="2400" dirty="0"/>
          </a:p>
        </p:txBody>
      </p:sp>
      <p:pic>
        <p:nvPicPr>
          <p:cNvPr id="126978" name="Picture 2" descr="C:\Documents and Settings\sa.hosseini\My Documents\My Pictures\wreck_mark.jpg"/>
          <p:cNvPicPr>
            <a:picLocks noGrp="1" noChangeAspect="1" noChangeArrowheads="1"/>
          </p:cNvPicPr>
          <p:nvPr>
            <p:ph sz="quarter" idx="1"/>
          </p:nvPr>
        </p:nvPicPr>
        <p:blipFill>
          <a:blip r:embed="rId2" cstate="print"/>
          <a:srcRect/>
          <a:stretch>
            <a:fillRect/>
          </a:stretch>
        </p:blipFill>
        <p:spPr bwMode="auto">
          <a:xfrm>
            <a:off x="5562600" y="1570205"/>
            <a:ext cx="2782824" cy="4647909"/>
          </a:xfrm>
          <a:prstGeom prst="rect">
            <a:avLst/>
          </a:prstGeom>
          <a:noFill/>
        </p:spPr>
      </p:pic>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chemeClr val="tx1"/>
                </a:solidFill>
              </a:rPr>
              <a:t>MASTER HANDING OVER/TAKING OVER</a:t>
            </a:r>
            <a:endParaRPr lang="fa-IR" sz="2800"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fontScale="70000" lnSpcReduction="20000"/>
          </a:bodyPr>
          <a:lstStyle/>
          <a:p>
            <a:pPr lvl="0" algn="l" rtl="0"/>
            <a:r>
              <a:rPr lang="en-US" dirty="0" smtClean="0"/>
              <a:t>Any major defect including ship`s hull damage.</a:t>
            </a:r>
          </a:p>
          <a:p>
            <a:pPr lvl="0" algn="l" rtl="0"/>
            <a:r>
              <a:rPr lang="en-US" dirty="0" smtClean="0"/>
              <a:t>Any defect still pending from last </a:t>
            </a:r>
            <a:r>
              <a:rPr lang="en-US" dirty="0" err="1" smtClean="0"/>
              <a:t>psc</a:t>
            </a:r>
            <a:r>
              <a:rPr lang="en-US" dirty="0" smtClean="0"/>
              <a:t>/</a:t>
            </a:r>
            <a:r>
              <a:rPr lang="en-US" dirty="0" err="1" smtClean="0"/>
              <a:t>fsc</a:t>
            </a:r>
            <a:r>
              <a:rPr lang="en-US" dirty="0" smtClean="0"/>
              <a:t> inspection.</a:t>
            </a:r>
          </a:p>
          <a:p>
            <a:pPr lvl="0" algn="l" rtl="0"/>
            <a:r>
              <a:rPr lang="en-US" dirty="0" smtClean="0"/>
              <a:t>Main engine operation &amp; condition of steering gear equipments.</a:t>
            </a:r>
          </a:p>
          <a:p>
            <a:pPr lvl="0" algn="l" rtl="0"/>
            <a:r>
              <a:rPr lang="en-US" dirty="0" smtClean="0"/>
              <a:t>Navigational/radio equipment &amp; their certificates.</a:t>
            </a:r>
          </a:p>
          <a:p>
            <a:pPr lvl="0" algn="l" rtl="0"/>
            <a:r>
              <a:rPr lang="en-US" dirty="0" smtClean="0"/>
              <a:t>Emergency batteries condition.</a:t>
            </a:r>
          </a:p>
          <a:p>
            <a:pPr lvl="0" algn="l" rtl="0"/>
            <a:r>
              <a:rPr lang="en-US" dirty="0" smtClean="0"/>
              <a:t>EPIRB/SART condition &amp; their certificate.</a:t>
            </a:r>
          </a:p>
          <a:p>
            <a:pPr lvl="0" algn="l" rtl="0"/>
            <a:r>
              <a:rPr lang="en-US" dirty="0" smtClean="0"/>
              <a:t>Condition of security equipments &amp; last date of “security alert system test”.</a:t>
            </a:r>
          </a:p>
          <a:p>
            <a:pPr lvl="0" algn="l" rtl="0"/>
            <a:r>
              <a:rPr lang="en-US" dirty="0" smtClean="0"/>
              <a:t>Fuel consumption in loaded &amp; ballast condition and rob or bunker request.</a:t>
            </a:r>
          </a:p>
          <a:p>
            <a:pPr lvl="0" algn="l" rtl="0"/>
            <a:r>
              <a:rPr lang="en-US" dirty="0" smtClean="0"/>
              <a:t>All ship`s certificates and their expiry date.</a:t>
            </a:r>
          </a:p>
          <a:p>
            <a:pPr lvl="0" algn="l" rtl="0"/>
            <a:r>
              <a:rPr lang="en-US" dirty="0" smtClean="0"/>
              <a:t>Any special comment regarding personnel behavior.</a:t>
            </a:r>
          </a:p>
          <a:p>
            <a:pPr lvl="0" algn="l" rtl="0"/>
            <a:r>
              <a:rPr lang="en-US" dirty="0" smtClean="0"/>
              <a:t>Present condition of provision &amp; galley equipment.</a:t>
            </a:r>
          </a:p>
          <a:p>
            <a:pPr lvl="0" algn="l" rtl="0"/>
            <a:r>
              <a:rPr lang="en-US" dirty="0" err="1" smtClean="0"/>
              <a:t>Vsl</a:t>
            </a:r>
            <a:r>
              <a:rPr lang="en-US" dirty="0" smtClean="0"/>
              <a:t> present employment and if there is the next voyage instruction.</a:t>
            </a:r>
          </a:p>
          <a:p>
            <a:pPr lvl="0" algn="l" rtl="0"/>
            <a:r>
              <a:rPr lang="en-US" dirty="0" smtClean="0"/>
              <a:t>Is there any class surveyor condition? And any recommendation.</a:t>
            </a:r>
          </a:p>
          <a:p>
            <a:pPr lvl="0" algn="l" rtl="0"/>
            <a:r>
              <a:rPr lang="en-US" dirty="0" smtClean="0"/>
              <a:t>Availability of next voyage charts &amp; publication and their corrections.</a:t>
            </a:r>
          </a:p>
          <a:p>
            <a:pPr lvl="0" algn="l" rtl="0"/>
            <a:r>
              <a:rPr lang="en-US" dirty="0" smtClean="0"/>
              <a:t>“SORB” and “SSORB” kept up to date.</a:t>
            </a:r>
          </a:p>
          <a:p>
            <a:pPr lvl="0" algn="l" rtl="0"/>
            <a:r>
              <a:rPr lang="en-US" dirty="0" smtClean="0"/>
              <a:t>Amount of cash &amp; bonded store on board.</a:t>
            </a:r>
          </a:p>
          <a:p>
            <a:pPr algn="l" rtl="0"/>
            <a:endParaRPr lang="fa-IR"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chemeClr val="tx1"/>
                </a:solidFill>
              </a:rPr>
              <a:t>MASTER HANDING OVER/TAKING OVER</a:t>
            </a:r>
            <a:endParaRPr lang="fa-IR" sz="2800" dirty="0">
              <a:solidFill>
                <a:schemeClr val="tx1"/>
              </a:solidFill>
            </a:endParaRPr>
          </a:p>
        </p:txBody>
      </p:sp>
      <p:sp>
        <p:nvSpPr>
          <p:cNvPr id="3" name="Content Placeholder 2"/>
          <p:cNvSpPr>
            <a:spLocks noGrp="1"/>
          </p:cNvSpPr>
          <p:nvPr>
            <p:ph sz="quarter" idx="1"/>
          </p:nvPr>
        </p:nvSpPr>
        <p:spPr>
          <a:xfrm>
            <a:off x="301752" y="1527048"/>
            <a:ext cx="8503920" cy="5178552"/>
          </a:xfrm>
        </p:spPr>
        <p:txBody>
          <a:bodyPr>
            <a:normAutofit fontScale="70000" lnSpcReduction="20000"/>
          </a:bodyPr>
          <a:lstStyle/>
          <a:p>
            <a:pPr lvl="0" algn="l" rtl="0"/>
            <a:r>
              <a:rPr lang="en-US" dirty="0" smtClean="0"/>
              <a:t>Amount of victual ling on board.</a:t>
            </a:r>
          </a:p>
          <a:p>
            <a:pPr lvl="0" algn="l" rtl="0"/>
            <a:r>
              <a:rPr lang="en-US" dirty="0" smtClean="0"/>
              <a:t>Any charterers instructions for communication/speed/consumption.</a:t>
            </a:r>
          </a:p>
          <a:p>
            <a:pPr lvl="0" algn="l" rtl="0"/>
            <a:r>
              <a:rPr lang="en-US" dirty="0" smtClean="0"/>
              <a:t>EPP/security drill.</a:t>
            </a:r>
          </a:p>
          <a:p>
            <a:pPr lvl="0" algn="l" rtl="0"/>
            <a:r>
              <a:rPr lang="en-US" dirty="0" smtClean="0"/>
              <a:t>Condition of l/b &amp; l/r/</a:t>
            </a:r>
          </a:p>
          <a:p>
            <a:pPr lvl="0" algn="l" rtl="0"/>
            <a:r>
              <a:rPr lang="en-US" dirty="0" smtClean="0"/>
              <a:t>General condition of deck &amp; hull/</a:t>
            </a:r>
          </a:p>
          <a:p>
            <a:pPr lvl="0" algn="l" rtl="0"/>
            <a:r>
              <a:rPr lang="en-US" dirty="0" smtClean="0"/>
              <a:t>Condition of cargo equipment (cranes, derricks or cargo pumps).</a:t>
            </a:r>
          </a:p>
          <a:p>
            <a:pPr lvl="0" algn="l" rtl="0"/>
            <a:r>
              <a:rPr lang="en-US" dirty="0" smtClean="0"/>
              <a:t>Condition of ballast &amp; bilge pump.</a:t>
            </a:r>
          </a:p>
          <a:p>
            <a:pPr lvl="0" algn="l" rtl="0"/>
            <a:r>
              <a:rPr lang="en-US" dirty="0" smtClean="0"/>
              <a:t>Condition of cargo hold/tanks.</a:t>
            </a:r>
          </a:p>
          <a:p>
            <a:pPr lvl="0" algn="l" rtl="0"/>
            <a:r>
              <a:rPr lang="en-US" dirty="0" smtClean="0"/>
              <a:t>Condition of SOPEP locker equipment.</a:t>
            </a:r>
          </a:p>
          <a:p>
            <a:pPr lvl="0" algn="l" rtl="0"/>
            <a:r>
              <a:rPr lang="en-US" dirty="0" smtClean="0"/>
              <a:t>Condition of ropes &amp; mooring winches.</a:t>
            </a:r>
          </a:p>
          <a:p>
            <a:pPr lvl="0" algn="l" rtl="0"/>
            <a:r>
              <a:rPr lang="en-US" dirty="0" smtClean="0"/>
              <a:t>Condition of refrigeration system &amp; other provision stores.</a:t>
            </a:r>
          </a:p>
          <a:p>
            <a:pPr lvl="0" algn="l" rtl="0"/>
            <a:r>
              <a:rPr lang="en-US" dirty="0" smtClean="0"/>
              <a:t>Cleanliness of the accommodation.</a:t>
            </a:r>
          </a:p>
          <a:p>
            <a:pPr lvl="0" algn="l" rtl="0"/>
            <a:r>
              <a:rPr lang="en-US" dirty="0" smtClean="0"/>
              <a:t>The crew healthy condition.</a:t>
            </a:r>
          </a:p>
          <a:p>
            <a:pPr lvl="0" algn="l" rtl="0"/>
            <a:r>
              <a:rPr lang="en-US" dirty="0" smtClean="0"/>
              <a:t>Condition of auditing.</a:t>
            </a:r>
          </a:p>
          <a:p>
            <a:pPr lvl="0" algn="l" rtl="0"/>
            <a:r>
              <a:rPr lang="en-US" dirty="0" smtClean="0"/>
              <a:t>Last SCM/management meeting.</a:t>
            </a:r>
          </a:p>
          <a:p>
            <a:pPr algn="l" rtl="0"/>
            <a:r>
              <a:rPr lang="en-US" dirty="0" smtClean="0"/>
              <a:t>List of narcotics on board.</a:t>
            </a:r>
            <a:endParaRPr lang="fa-IR"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chemeClr val="tx1"/>
                </a:solidFill>
              </a:rPr>
              <a:t>Action when drugs are found onboard</a:t>
            </a:r>
            <a:endParaRPr lang="fa-IR" sz="3200" dirty="0">
              <a:solidFill>
                <a:schemeClr val="tx1"/>
              </a:solidFill>
            </a:endParaRPr>
          </a:p>
        </p:txBody>
      </p:sp>
      <p:sp>
        <p:nvSpPr>
          <p:cNvPr id="3" name="Content Placeholder 2"/>
          <p:cNvSpPr>
            <a:spLocks noGrp="1"/>
          </p:cNvSpPr>
          <p:nvPr>
            <p:ph sz="quarter" idx="1"/>
          </p:nvPr>
        </p:nvSpPr>
        <p:spPr>
          <a:xfrm>
            <a:off x="301752" y="1527048"/>
            <a:ext cx="8503920" cy="5178552"/>
          </a:xfrm>
        </p:spPr>
        <p:txBody>
          <a:bodyPr>
            <a:normAutofit fontScale="70000" lnSpcReduction="20000"/>
          </a:bodyPr>
          <a:lstStyle/>
          <a:p>
            <a:pPr algn="l" rtl="0">
              <a:lnSpc>
                <a:spcPct val="120000"/>
              </a:lnSpc>
              <a:buNone/>
            </a:pPr>
            <a:r>
              <a:rPr lang="en-US" dirty="0" smtClean="0"/>
              <a:t>1.with at least one officer  as witness record the position of the package and take photograph.</a:t>
            </a:r>
          </a:p>
          <a:p>
            <a:pPr algn="l" rtl="0">
              <a:lnSpc>
                <a:spcPct val="120000"/>
              </a:lnSpc>
              <a:buNone/>
            </a:pPr>
            <a:r>
              <a:rPr lang="en-US" dirty="0" smtClean="0"/>
              <a:t>2.make a detailed record of the discovery of the drugs in the official logbook , noting the followings:</a:t>
            </a:r>
          </a:p>
          <a:p>
            <a:pPr lvl="1" algn="l" rtl="0">
              <a:lnSpc>
                <a:spcPct val="120000"/>
              </a:lnSpc>
              <a:buNone/>
            </a:pPr>
            <a:r>
              <a:rPr lang="en-US" dirty="0" smtClean="0"/>
              <a:t> </a:t>
            </a:r>
            <a:r>
              <a:rPr lang="en-US" sz="2300" dirty="0" smtClean="0">
                <a:solidFill>
                  <a:schemeClr val="tx1"/>
                </a:solidFill>
              </a:rPr>
              <a:t>date of discovery</a:t>
            </a:r>
          </a:p>
          <a:p>
            <a:pPr lvl="1" algn="l" rtl="0">
              <a:lnSpc>
                <a:spcPct val="120000"/>
              </a:lnSpc>
              <a:buNone/>
            </a:pPr>
            <a:r>
              <a:rPr lang="en-US" sz="2300" dirty="0" smtClean="0">
                <a:solidFill>
                  <a:schemeClr val="tx1"/>
                </a:solidFill>
              </a:rPr>
              <a:t>the location which the package was found</a:t>
            </a:r>
          </a:p>
          <a:p>
            <a:pPr lvl="1" algn="l" rtl="0">
              <a:lnSpc>
                <a:spcPct val="120000"/>
              </a:lnSpc>
              <a:buNone/>
            </a:pPr>
            <a:r>
              <a:rPr lang="en-US" sz="2300" dirty="0" smtClean="0">
                <a:solidFill>
                  <a:schemeClr val="tx1"/>
                </a:solidFill>
              </a:rPr>
              <a:t>the approximate quantity of the substance or number of packages</a:t>
            </a:r>
          </a:p>
          <a:p>
            <a:pPr lvl="1" algn="l" rtl="0">
              <a:lnSpc>
                <a:spcPct val="120000"/>
              </a:lnSpc>
              <a:buNone/>
            </a:pPr>
            <a:r>
              <a:rPr lang="en-US" sz="2300" dirty="0" smtClean="0">
                <a:solidFill>
                  <a:schemeClr val="tx1"/>
                </a:solidFill>
              </a:rPr>
              <a:t>the name and rank of the finder(s)</a:t>
            </a:r>
          </a:p>
          <a:p>
            <a:pPr lvl="1" algn="l" rtl="0">
              <a:lnSpc>
                <a:spcPct val="120000"/>
              </a:lnSpc>
              <a:buNone/>
            </a:pPr>
            <a:r>
              <a:rPr lang="en-US" sz="2300" dirty="0" smtClean="0">
                <a:solidFill>
                  <a:schemeClr val="tx1"/>
                </a:solidFill>
              </a:rPr>
              <a:t>the names and rank of all witnesses</a:t>
            </a:r>
          </a:p>
          <a:p>
            <a:pPr lvl="1" algn="l" rtl="0">
              <a:lnSpc>
                <a:spcPct val="120000"/>
              </a:lnSpc>
              <a:buNone/>
            </a:pPr>
            <a:r>
              <a:rPr lang="en-US" sz="2300" dirty="0" smtClean="0">
                <a:solidFill>
                  <a:schemeClr val="tx1"/>
                </a:solidFill>
              </a:rPr>
              <a:t>the reason why the finder was in location</a:t>
            </a:r>
            <a:endParaRPr lang="en-US" dirty="0" smtClean="0">
              <a:solidFill>
                <a:schemeClr val="tx1"/>
              </a:solidFill>
            </a:endParaRPr>
          </a:p>
          <a:p>
            <a:pPr algn="l" rtl="0">
              <a:lnSpc>
                <a:spcPct val="120000"/>
              </a:lnSpc>
              <a:buNone/>
            </a:pPr>
            <a:r>
              <a:rPr lang="en-US" dirty="0" smtClean="0"/>
              <a:t> </a:t>
            </a:r>
          </a:p>
          <a:p>
            <a:pPr algn="l" rtl="0">
              <a:lnSpc>
                <a:spcPct val="120000"/>
              </a:lnSpc>
              <a:buNone/>
            </a:pPr>
            <a:r>
              <a:rPr lang="en-US" dirty="0" smtClean="0"/>
              <a:t>3.inform the ship owner or manager as applicable.</a:t>
            </a:r>
          </a:p>
          <a:p>
            <a:pPr algn="l" rtl="0">
              <a:lnSpc>
                <a:spcPct val="120000"/>
              </a:lnSpc>
              <a:buNone/>
            </a:pPr>
            <a:r>
              <a:rPr lang="en-US" dirty="0" smtClean="0"/>
              <a:t> 4.inform the P&amp;I correspondent at the next port of call.</a:t>
            </a:r>
          </a:p>
          <a:p>
            <a:pPr algn="l" rtl="0">
              <a:lnSpc>
                <a:spcPct val="120000"/>
              </a:lnSpc>
              <a:buNone/>
            </a:pPr>
            <a:r>
              <a:rPr lang="en-US" dirty="0" smtClean="0"/>
              <a:t> 5.inform the agent at the next port of call requesting him to inform the appropriate shore authorities.</a:t>
            </a:r>
          </a:p>
          <a:p>
            <a:pPr lvl="1" algn="l" rtl="0">
              <a:lnSpc>
                <a:spcPct val="120000"/>
              </a:lnSpc>
              <a:buFont typeface="Wingdings" pitchFamily="2" charset="2"/>
              <a:buChar char="Ø"/>
            </a:pPr>
            <a:r>
              <a:rPr lang="en-US" sz="2500" dirty="0" smtClean="0">
                <a:solidFill>
                  <a:schemeClr val="tx1"/>
                </a:solidFill>
              </a:rPr>
              <a:t>    </a:t>
            </a:r>
            <a:endParaRPr lang="en-US" dirty="0" smtClean="0">
              <a:solidFill>
                <a:schemeClr val="tx1"/>
              </a:solidFill>
            </a:endParaRPr>
          </a:p>
          <a:p>
            <a:pPr algn="l" rtl="0">
              <a:lnSpc>
                <a:spcPct val="120000"/>
              </a:lnSpc>
              <a:buNone/>
            </a:pPr>
            <a:endParaRPr lang="fa-IR"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solidFill>
                  <a:schemeClr val="tx1"/>
                </a:solidFill>
              </a:rPr>
              <a:t>Action when drugs are found onboard</a:t>
            </a:r>
            <a:endParaRPr lang="fa-IR" dirty="0"/>
          </a:p>
        </p:txBody>
      </p:sp>
      <p:sp>
        <p:nvSpPr>
          <p:cNvPr id="3" name="Content Placeholder 2"/>
          <p:cNvSpPr>
            <a:spLocks noGrp="1"/>
          </p:cNvSpPr>
          <p:nvPr>
            <p:ph sz="quarter" idx="1"/>
          </p:nvPr>
        </p:nvSpPr>
        <p:spPr>
          <a:xfrm>
            <a:off x="301752" y="1527048"/>
            <a:ext cx="8503920" cy="4949952"/>
          </a:xfrm>
        </p:spPr>
        <p:txBody>
          <a:bodyPr>
            <a:normAutofit fontScale="77500" lnSpcReduction="20000"/>
          </a:bodyPr>
          <a:lstStyle/>
          <a:p>
            <a:pPr algn="l" rtl="0">
              <a:lnSpc>
                <a:spcPct val="120000"/>
              </a:lnSpc>
              <a:buNone/>
            </a:pPr>
            <a:r>
              <a:rPr lang="en-US" dirty="0" smtClean="0"/>
              <a:t> 6.retain the package in a secure place(e.g. ship’ safe or bond locker) and ensure that P&amp;I club …….correspondent and agent of aware of the retention so that they can inform the authorities at the next …….port.</a:t>
            </a:r>
          </a:p>
          <a:p>
            <a:pPr algn="l" rtl="0">
              <a:lnSpc>
                <a:spcPct val="120000"/>
              </a:lnSpc>
              <a:buNone/>
            </a:pPr>
            <a:r>
              <a:rPr lang="en-US" dirty="0" smtClean="0"/>
              <a:t>  7.if necessary search other locations for further caches.</a:t>
            </a:r>
          </a:p>
          <a:p>
            <a:pPr algn="l" rtl="0">
              <a:lnSpc>
                <a:spcPct val="120000"/>
              </a:lnSpc>
              <a:buNone/>
            </a:pPr>
            <a:r>
              <a:rPr lang="en-US" dirty="0" smtClean="0"/>
              <a:t>  8.do not permit crew to go ashore on arrival until authorizes by appropriate authorities.</a:t>
            </a:r>
          </a:p>
          <a:p>
            <a:pPr algn="l" rtl="0">
              <a:lnSpc>
                <a:spcPct val="120000"/>
              </a:lnSpc>
              <a:buNone/>
            </a:pPr>
            <a:r>
              <a:rPr lang="en-US" dirty="0" smtClean="0"/>
              <a:t>  9.when handling the packages :</a:t>
            </a:r>
          </a:p>
          <a:p>
            <a:pPr algn="l" rtl="0">
              <a:lnSpc>
                <a:spcPct val="120000"/>
              </a:lnSpc>
              <a:buNone/>
            </a:pPr>
            <a:r>
              <a:rPr lang="en-US" dirty="0" smtClean="0"/>
              <a:t>       </a:t>
            </a:r>
            <a:r>
              <a:rPr lang="en-US" sz="2500" dirty="0" smtClean="0"/>
              <a:t>wear skin protection</a:t>
            </a:r>
          </a:p>
          <a:p>
            <a:pPr lvl="1" algn="l" rtl="0">
              <a:lnSpc>
                <a:spcPct val="120000"/>
              </a:lnSpc>
              <a:buFont typeface="Wingdings" pitchFamily="2" charset="2"/>
              <a:buChar char="Ø"/>
            </a:pPr>
            <a:r>
              <a:rPr lang="en-US" sz="2500" dirty="0" smtClean="0">
                <a:solidFill>
                  <a:schemeClr val="tx1"/>
                </a:solidFill>
              </a:rPr>
              <a:t>do not inhale or taste fumes or powder</a:t>
            </a:r>
          </a:p>
          <a:p>
            <a:pPr lvl="1" algn="l" rtl="0">
              <a:lnSpc>
                <a:spcPct val="120000"/>
              </a:lnSpc>
              <a:buFont typeface="Wingdings" pitchFamily="2" charset="2"/>
              <a:buChar char="Ø"/>
            </a:pPr>
            <a:r>
              <a:rPr lang="en-US" sz="2500" dirty="0" smtClean="0">
                <a:solidFill>
                  <a:schemeClr val="tx1"/>
                </a:solidFill>
              </a:rPr>
              <a:t>do not allow anyone to smoke in the vicinity</a:t>
            </a:r>
          </a:p>
          <a:p>
            <a:pPr lvl="1" algn="l" rtl="0">
              <a:lnSpc>
                <a:spcPct val="120000"/>
              </a:lnSpc>
              <a:buFont typeface="Wingdings" pitchFamily="2" charset="2"/>
              <a:buChar char="Ø"/>
            </a:pPr>
            <a:r>
              <a:rPr lang="en-US" sz="2500" dirty="0" smtClean="0">
                <a:solidFill>
                  <a:schemeClr val="tx1"/>
                </a:solidFill>
              </a:rPr>
              <a:t>wash hand and brush clothing clean as soon as possible afterwards</a:t>
            </a:r>
          </a:p>
          <a:p>
            <a:pPr>
              <a:lnSpc>
                <a:spcPct val="120000"/>
              </a:lnSpc>
            </a:pPr>
            <a:endParaRPr lang="fa-IR"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loading Bitumen in drums</a:t>
            </a:r>
            <a:endParaRPr lang="fa-IR" b="1" dirty="0">
              <a:solidFill>
                <a:schemeClr val="tx1"/>
              </a:solidFill>
            </a:endParaRPr>
          </a:p>
        </p:txBody>
      </p:sp>
      <p:sp>
        <p:nvSpPr>
          <p:cNvPr id="3" name="Content Placeholder 2"/>
          <p:cNvSpPr>
            <a:spLocks noGrp="1"/>
          </p:cNvSpPr>
          <p:nvPr>
            <p:ph idx="1"/>
          </p:nvPr>
        </p:nvSpPr>
        <p:spPr>
          <a:xfrm>
            <a:off x="457200" y="1600200"/>
            <a:ext cx="8382000" cy="4953000"/>
          </a:xfrm>
        </p:spPr>
        <p:txBody>
          <a:bodyPr>
            <a:normAutofit fontScale="70000" lnSpcReduction="20000"/>
          </a:bodyPr>
          <a:lstStyle/>
          <a:p>
            <a:pPr algn="l" rtl="0">
              <a:buNone/>
            </a:pPr>
            <a:r>
              <a:rPr lang="en-US" sz="2800" b="1" dirty="0"/>
              <a:t>practical diligent and prudent measures to safeguard the ship and ensure sound delivery of cargo</a:t>
            </a:r>
            <a:r>
              <a:rPr lang="en-US" sz="2800" b="1" dirty="0" smtClean="0"/>
              <a:t>.</a:t>
            </a:r>
          </a:p>
          <a:p>
            <a:pPr algn="l" rtl="0">
              <a:buNone/>
            </a:pPr>
            <a:endParaRPr lang="en-US" sz="2800" b="1" dirty="0"/>
          </a:p>
          <a:p>
            <a:pPr lvl="0" algn="l" rtl="0"/>
            <a:r>
              <a:rPr lang="en-US" sz="2800" b="1" dirty="0"/>
              <a:t> </a:t>
            </a:r>
            <a:r>
              <a:rPr lang="en-US" sz="2800" dirty="0"/>
              <a:t>Ensure all drums are sound condition and content absolutely intact.</a:t>
            </a:r>
          </a:p>
          <a:p>
            <a:pPr lvl="0" algn="l" rtl="0"/>
            <a:r>
              <a:rPr lang="en-US" sz="2800" dirty="0"/>
              <a:t>Bitumen is a most difficult cargo to clean up after discharging if contents leak, therefore you should take appropriate measures to place plastic or similar material underneath the drums (lining the floors &amp; the sides of holds) to protect ship against the effects of any spillages.</a:t>
            </a:r>
          </a:p>
          <a:p>
            <a:pPr lvl="0" algn="l" rtl="0"/>
            <a:r>
              <a:rPr lang="en-US" sz="2800" dirty="0"/>
              <a:t>Drums should be well </a:t>
            </a:r>
            <a:r>
              <a:rPr lang="en-US" sz="2800" dirty="0" err="1"/>
              <a:t>dunnaged</a:t>
            </a:r>
            <a:r>
              <a:rPr lang="en-US" sz="2800" dirty="0"/>
              <a:t> every tiers and packed hard to ensure tight stowage.</a:t>
            </a:r>
          </a:p>
          <a:p>
            <a:pPr lvl="0" algn="l" rtl="0"/>
            <a:r>
              <a:rPr lang="en-US" sz="2800" dirty="0"/>
              <a:t>To prevent drums rubbing one against the other and rupturing while in transit, you are therefore advised to provide some from of protection by chocking with soft </a:t>
            </a:r>
            <a:r>
              <a:rPr lang="en-US" sz="2800" dirty="0" err="1"/>
              <a:t>dunnage</a:t>
            </a:r>
            <a:r>
              <a:rPr lang="en-US" sz="2800" dirty="0"/>
              <a:t> or old tires in between drums.</a:t>
            </a:r>
          </a:p>
          <a:p>
            <a:pPr lvl="0" algn="l" rtl="0"/>
            <a:r>
              <a:rPr lang="en-US" sz="2800" dirty="0"/>
              <a:t>Drums stowage should be restricted &amp; limited to seven high only. Drums always should be stowed upright.</a:t>
            </a:r>
          </a:p>
          <a:p>
            <a:pPr algn="l" rtl="0"/>
            <a:endParaRPr lang="en-US" sz="2800" b="1" dirty="0"/>
          </a:p>
          <a:p>
            <a:pPr algn="l" rtl="0"/>
            <a:endParaRPr lang="fa-IR" sz="2800" b="1" dirty="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57200"/>
            <a:ext cx="8534400" cy="758952"/>
          </a:xfrm>
        </p:spPr>
        <p:txBody>
          <a:bodyPr>
            <a:normAutofit fontScale="90000"/>
          </a:bodyPr>
          <a:lstStyle/>
          <a:p>
            <a:r>
              <a:rPr lang="en-US" b="1" dirty="0" smtClean="0">
                <a:solidFill>
                  <a:schemeClr val="tx1"/>
                </a:solidFill>
              </a:rPr>
              <a:t>Loading steel product </a:t>
            </a:r>
            <a:r>
              <a:rPr lang="en-US" dirty="0" smtClean="0">
                <a:solidFill>
                  <a:schemeClr val="tx1"/>
                </a:solidFill>
              </a:rPr>
              <a:t/>
            </a:r>
            <a:br>
              <a:rPr lang="en-US" dirty="0" smtClean="0">
                <a:solidFill>
                  <a:schemeClr val="tx1"/>
                </a:solidFill>
              </a:rPr>
            </a:br>
            <a:r>
              <a:rPr lang="en-US" sz="2700" dirty="0" smtClean="0">
                <a:solidFill>
                  <a:schemeClr val="tx1"/>
                </a:solidFill>
              </a:rPr>
              <a:t>light rain, rusty product, mechanical damage </a:t>
            </a:r>
            <a:r>
              <a:rPr lang="en-US" sz="3100" dirty="0" smtClean="0">
                <a:solidFill>
                  <a:schemeClr val="tx1"/>
                </a:solidFill>
              </a:rPr>
              <a:t>apparent</a:t>
            </a:r>
            <a:endParaRPr lang="fa-IR" dirty="0">
              <a:solidFill>
                <a:schemeClr val="tx1"/>
              </a:solidFill>
            </a:endParaRPr>
          </a:p>
        </p:txBody>
      </p:sp>
      <p:sp>
        <p:nvSpPr>
          <p:cNvPr id="3" name="Content Placeholder 2"/>
          <p:cNvSpPr>
            <a:spLocks noGrp="1"/>
          </p:cNvSpPr>
          <p:nvPr>
            <p:ph idx="1"/>
          </p:nvPr>
        </p:nvSpPr>
        <p:spPr>
          <a:xfrm>
            <a:off x="457200" y="1447800"/>
            <a:ext cx="8229600" cy="5181600"/>
          </a:xfrm>
        </p:spPr>
        <p:txBody>
          <a:bodyPr>
            <a:normAutofit lnSpcReduction="10000"/>
          </a:bodyPr>
          <a:lstStyle/>
          <a:p>
            <a:pPr algn="just" rtl="0"/>
            <a:r>
              <a:rPr lang="en-US" sz="2000" dirty="0" smtClean="0"/>
              <a:t>Claim on fresh water damage can be rejected by owner but not damage by salt water when chlorides are not detected at the time of loading, but are observed at the time of discharge.</a:t>
            </a:r>
          </a:p>
          <a:p>
            <a:pPr algn="just" rtl="0"/>
            <a:r>
              <a:rPr lang="en-US" sz="2000" dirty="0" smtClean="0"/>
              <a:t>Accurate records can however help the owner to defend these claims: </a:t>
            </a:r>
          </a:p>
          <a:p>
            <a:pPr algn="just" rtl="0">
              <a:buNone/>
            </a:pPr>
            <a:r>
              <a:rPr lang="en-US" sz="2000" dirty="0" smtClean="0"/>
              <a:t>        1-</a:t>
            </a:r>
            <a:r>
              <a:rPr lang="en-US" sz="1800" dirty="0" smtClean="0"/>
              <a:t>Hose test hatch covers, record, take photograph or film, record oh hatch covers maintenance </a:t>
            </a:r>
            <a:r>
              <a:rPr lang="en-US" sz="1800" dirty="0" err="1" smtClean="0"/>
              <a:t>e.g</a:t>
            </a:r>
            <a:r>
              <a:rPr lang="en-US" sz="1800" dirty="0" smtClean="0"/>
              <a:t> dry dock.</a:t>
            </a:r>
          </a:p>
          <a:p>
            <a:pPr algn="just" rtl="0">
              <a:buNone/>
            </a:pPr>
            <a:r>
              <a:rPr lang="en-US" sz="1800" dirty="0" smtClean="0"/>
              <a:t>         2-During the sea passage, the cargo should be kept in as dry an atmosphere as possible and any necessary ventilation, either mechanical or natural, should be recorded in the deck log book or ventilation record book with air and hold temperatures and dew points. The surface temperatures of the steel coils themselves should be recorded and the cargo should be ventilated in accordance with psychometric values. </a:t>
            </a:r>
            <a:r>
              <a:rPr lang="en-US" sz="2000" dirty="0" smtClean="0"/>
              <a:t>If holds were  washed by sea water, clean hand reached area/tank top with fresh water.</a:t>
            </a:r>
          </a:p>
          <a:p>
            <a:pPr algn="just" rtl="0"/>
            <a:r>
              <a:rPr lang="en-US" sz="2000" dirty="0" smtClean="0"/>
              <a:t>Take a good set of photographs of any damage at both loading and discharge ports.</a:t>
            </a:r>
          </a:p>
          <a:p>
            <a:pPr algn="just" rtl="0"/>
            <a:r>
              <a:rPr lang="en-US" sz="2000" dirty="0" smtClean="0"/>
              <a:t>Stop loading and closed hatch covers if rain water level increased in tank top.</a:t>
            </a:r>
          </a:p>
          <a:p>
            <a:pPr algn="just" rtl="0"/>
            <a:endParaRPr lang="en-US" sz="2000" dirty="0" smtClean="0"/>
          </a:p>
          <a:p>
            <a:pPr algn="just" rtl="0"/>
            <a:endParaRPr lang="fa-IR" sz="2000"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r>
              <a:rPr lang="en-US" sz="3200" b="1" dirty="0" smtClean="0">
                <a:solidFill>
                  <a:schemeClr val="tx1"/>
                </a:solidFill>
              </a:rPr>
              <a:t>Loading steel product</a:t>
            </a:r>
            <a:r>
              <a:rPr lang="en-US" sz="2800" b="1" dirty="0" smtClean="0">
                <a:solidFill>
                  <a:schemeClr val="tx1"/>
                </a:solidFill>
              </a:rPr>
              <a:t> </a:t>
            </a:r>
            <a:r>
              <a:rPr lang="en-US" sz="2400" dirty="0" smtClean="0">
                <a:solidFill>
                  <a:schemeClr val="tx1"/>
                </a:solidFill>
              </a:rPr>
              <a:t/>
            </a:r>
            <a:br>
              <a:rPr lang="en-US" sz="2400" dirty="0" smtClean="0">
                <a:solidFill>
                  <a:schemeClr val="tx1"/>
                </a:solidFill>
              </a:rPr>
            </a:br>
            <a:r>
              <a:rPr lang="en-US" sz="2400" dirty="0" smtClean="0">
                <a:solidFill>
                  <a:schemeClr val="tx1"/>
                </a:solidFill>
              </a:rPr>
              <a:t>light rain, rusty product, mechanical damage apparent</a:t>
            </a:r>
            <a:endParaRPr lang="fa-IR" sz="2400" dirty="0">
              <a:solidFill>
                <a:schemeClr val="tx1"/>
              </a:solidFill>
            </a:endParaRPr>
          </a:p>
        </p:txBody>
      </p:sp>
      <p:sp>
        <p:nvSpPr>
          <p:cNvPr id="3" name="Content Placeholder 2"/>
          <p:cNvSpPr>
            <a:spLocks noGrp="1"/>
          </p:cNvSpPr>
          <p:nvPr>
            <p:ph idx="1"/>
          </p:nvPr>
        </p:nvSpPr>
        <p:spPr>
          <a:xfrm>
            <a:off x="457200" y="1219200"/>
            <a:ext cx="8229600" cy="5105400"/>
          </a:xfrm>
        </p:spPr>
        <p:txBody>
          <a:bodyPr>
            <a:noAutofit/>
          </a:bodyPr>
          <a:lstStyle/>
          <a:p>
            <a:pPr algn="just" rtl="0"/>
            <a:r>
              <a:rPr lang="en-US" sz="2400" dirty="0" smtClean="0"/>
              <a:t>Arrange pre-shipment survey, owner/charterer/ p &amp; I: </a:t>
            </a:r>
            <a:r>
              <a:rPr lang="en-US" sz="2000" dirty="0" smtClean="0"/>
              <a:t>The surveyor should help masters to decide exactly the condition of the steel coils and thereafter the remarks to be inserted on the mate’s receipts and bills of lading.</a:t>
            </a:r>
          </a:p>
          <a:p>
            <a:pPr algn="just" rtl="0">
              <a:buNone/>
            </a:pPr>
            <a:endParaRPr lang="en-US" sz="2000" dirty="0" smtClean="0"/>
          </a:p>
          <a:p>
            <a:pPr algn="just" rtl="0"/>
            <a:r>
              <a:rPr lang="en-US" sz="2000" dirty="0" smtClean="0"/>
              <a:t>The receivers of the cargo or the cargo underwriters also appoint surveyors who will want to board the ship and inspect the hatches and other </a:t>
            </a:r>
            <a:r>
              <a:rPr lang="en-GB" sz="2000" dirty="0" smtClean="0"/>
              <a:t>openings into the holds.</a:t>
            </a:r>
          </a:p>
          <a:p>
            <a:pPr algn="just" rtl="0"/>
            <a:endParaRPr lang="en-US" sz="2000" dirty="0" smtClean="0"/>
          </a:p>
          <a:p>
            <a:pPr algn="just" rtl="0"/>
            <a:r>
              <a:rPr lang="en-US" sz="2000" dirty="0" smtClean="0"/>
              <a:t>If the shippers insist on clean bills of lading they should present cargo that are dry and without traces of rust. </a:t>
            </a:r>
            <a:r>
              <a:rPr lang="en-US" sz="2000" dirty="0" err="1" smtClean="0"/>
              <a:t>Claused</a:t>
            </a:r>
            <a:r>
              <a:rPr lang="en-US" sz="2000" dirty="0" smtClean="0"/>
              <a:t> bills of lading for this type of cargo will not necessarily create any problems with letters of credit. </a:t>
            </a:r>
          </a:p>
          <a:p>
            <a:pPr algn="just" rtl="0"/>
            <a:r>
              <a:rPr lang="en-US" sz="2000" dirty="0" smtClean="0"/>
              <a:t>The remarks  on </a:t>
            </a:r>
            <a:r>
              <a:rPr lang="en-GB" sz="2000" dirty="0" smtClean="0"/>
              <a:t>mate’s </a:t>
            </a:r>
            <a:r>
              <a:rPr lang="en-US" sz="2000" dirty="0" smtClean="0"/>
              <a:t>receipts and bills of lading should correctly record the apparent rust condition, the presence of any chlorides and any mechanical damage.</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normAutofit fontScale="85000" lnSpcReduction="20000"/>
          </a:bodyPr>
          <a:lstStyle/>
          <a:p>
            <a:pPr algn="just" rtl="0"/>
            <a:r>
              <a:rPr lang="en-US" sz="2400" dirty="0" smtClean="0"/>
              <a:t>Any physical damage such as denting or bending should also be entered on the bill of lading. Where the packing is damaged this should be noted too, together with any obvious damage to the contents.</a:t>
            </a:r>
            <a:endParaRPr lang="fa-IR" sz="2400" dirty="0" smtClean="0"/>
          </a:p>
          <a:p>
            <a:pPr algn="just" rtl="0"/>
            <a:endParaRPr lang="en-US" sz="2400" dirty="0" smtClean="0"/>
          </a:p>
          <a:p>
            <a:pPr algn="just" rtl="0"/>
            <a:r>
              <a:rPr lang="en-US" sz="2400" dirty="0" smtClean="0"/>
              <a:t>Any further damage caused by the discharging stevedores should also be noted so that recovery can be made from them for any claims that may be lodged for physical damage to the cargo caused by them.</a:t>
            </a:r>
          </a:p>
          <a:p>
            <a:pPr algn="just" rtl="0"/>
            <a:endParaRPr lang="en-US" sz="2400" dirty="0" smtClean="0"/>
          </a:p>
          <a:p>
            <a:pPr algn="just" rtl="0"/>
            <a:r>
              <a:rPr lang="en-US" sz="2400" dirty="0" smtClean="0"/>
              <a:t>If damage is suspected on arrival at the discharge port then the master should contact the Club’s local correspondents direct and ask for the appointment of a competent surveyor to examine the hatches and the stowage of cargo.</a:t>
            </a:r>
          </a:p>
          <a:p>
            <a:pPr algn="just" rtl="0">
              <a:buNone/>
            </a:pPr>
            <a:endParaRPr lang="en-US" sz="2400" dirty="0" smtClean="0"/>
          </a:p>
          <a:p>
            <a:pPr algn="just" rtl="0"/>
            <a:r>
              <a:rPr lang="en-GB" sz="2400" dirty="0" smtClean="0"/>
              <a:t>Suitable clause: </a:t>
            </a:r>
            <a:r>
              <a:rPr lang="en-GB" sz="2100" dirty="0" smtClean="0"/>
              <a:t>Rusty ■ Rusty edge■ Rusty end■ Top sheets rusty■ Rust on metal envelopes■ Goods in rusty condition■ Wet before shipment■ Covered with snow</a:t>
            </a:r>
            <a:r>
              <a:rPr lang="en-US" sz="2100" dirty="0" smtClean="0"/>
              <a:t>Covers wet■ Covers rusty■ Packing wet■ Packing rusty.</a:t>
            </a:r>
            <a:endParaRPr lang="fa-IR" sz="2100" dirty="0"/>
          </a:p>
        </p:txBody>
      </p:sp>
      <p:sp>
        <p:nvSpPr>
          <p:cNvPr id="4" name="Title 1"/>
          <p:cNvSpPr>
            <a:spLocks noGrp="1"/>
          </p:cNvSpPr>
          <p:nvPr>
            <p:ph type="title"/>
          </p:nvPr>
        </p:nvSpPr>
        <p:spPr>
          <a:xfrm>
            <a:off x="301752" y="457200"/>
            <a:ext cx="8534400" cy="758952"/>
          </a:xfrm>
        </p:spPr>
        <p:txBody>
          <a:bodyPr>
            <a:noAutofit/>
          </a:bodyPr>
          <a:lstStyle/>
          <a:p>
            <a:r>
              <a:rPr lang="en-US" sz="3200" b="1" dirty="0" smtClean="0">
                <a:solidFill>
                  <a:schemeClr val="tx1"/>
                </a:solidFill>
              </a:rPr>
              <a:t>Loading steel product</a:t>
            </a:r>
            <a:r>
              <a:rPr lang="en-US" sz="2800" b="1" dirty="0" smtClean="0">
                <a:solidFill>
                  <a:schemeClr val="tx1"/>
                </a:solidFill>
              </a:rPr>
              <a:t> </a:t>
            </a:r>
            <a:r>
              <a:rPr lang="en-US" sz="2400" dirty="0" smtClean="0">
                <a:solidFill>
                  <a:schemeClr val="tx1"/>
                </a:solidFill>
              </a:rPr>
              <a:t/>
            </a:r>
            <a:br>
              <a:rPr lang="en-US" sz="2400" dirty="0" smtClean="0">
                <a:solidFill>
                  <a:schemeClr val="tx1"/>
                </a:solidFill>
              </a:rPr>
            </a:br>
            <a:r>
              <a:rPr lang="en-US" sz="2400" dirty="0" smtClean="0">
                <a:solidFill>
                  <a:schemeClr val="tx1"/>
                </a:solidFill>
              </a:rPr>
              <a:t>light rain, rusty product, mechanical damage apparent</a:t>
            </a:r>
            <a:endParaRPr lang="fa-IR" sz="2400" dirty="0">
              <a:solidFill>
                <a:schemeClr val="tx1"/>
              </a:solidFill>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pPr rtl="0"/>
            <a:r>
              <a:rPr lang="en-US" sz="2800" b="1" dirty="0" smtClean="0">
                <a:solidFill>
                  <a:schemeClr val="tx1"/>
                </a:solidFill>
              </a:rPr>
              <a:t>Carriage of Nickel Ore Cargoes</a:t>
            </a:r>
            <a:br>
              <a:rPr lang="en-US" sz="2800" b="1" dirty="0" smtClean="0">
                <a:solidFill>
                  <a:schemeClr val="tx1"/>
                </a:solidFill>
              </a:rPr>
            </a:br>
            <a:r>
              <a:rPr lang="en-US" sz="2800" b="1" dirty="0" smtClean="0">
                <a:solidFill>
                  <a:srgbClr val="FF0000"/>
                </a:solidFill>
              </a:rPr>
              <a:t>Cargo Information</a:t>
            </a:r>
            <a:endParaRPr lang="fa-IR" sz="2800" dirty="0">
              <a:solidFill>
                <a:srgbClr val="FF0000"/>
              </a:solidFill>
            </a:endParaRPr>
          </a:p>
        </p:txBody>
      </p:sp>
      <p:sp>
        <p:nvSpPr>
          <p:cNvPr id="3" name="Content Placeholder 2"/>
          <p:cNvSpPr>
            <a:spLocks noGrp="1"/>
          </p:cNvSpPr>
          <p:nvPr>
            <p:ph idx="1"/>
          </p:nvPr>
        </p:nvSpPr>
        <p:spPr>
          <a:xfrm>
            <a:off x="152400" y="1219200"/>
            <a:ext cx="8915400" cy="4906963"/>
          </a:xfrm>
        </p:spPr>
        <p:txBody>
          <a:bodyPr>
            <a:noAutofit/>
          </a:bodyPr>
          <a:lstStyle/>
          <a:p>
            <a:pPr algn="l" rtl="0"/>
            <a:r>
              <a:rPr lang="en-US" sz="2000" dirty="0" smtClean="0"/>
              <a:t>Bulk cargo shipping name (BCSN)</a:t>
            </a:r>
          </a:p>
          <a:p>
            <a:pPr algn="l" rtl="0">
              <a:buFont typeface="Georgia" pitchFamily="18" charset="0"/>
              <a:buNone/>
            </a:pPr>
            <a:r>
              <a:rPr lang="en-US" sz="2000" dirty="0" smtClean="0"/>
              <a:t>• Cargo group (A, B or C)</a:t>
            </a:r>
          </a:p>
          <a:p>
            <a:pPr algn="l" rtl="0">
              <a:buFont typeface="Georgia" pitchFamily="18" charset="0"/>
              <a:buNone/>
            </a:pPr>
            <a:r>
              <a:rPr lang="en-US" sz="2000" dirty="0" smtClean="0"/>
              <a:t>• group A – cargos which may liquefy</a:t>
            </a:r>
          </a:p>
          <a:p>
            <a:pPr algn="l" rtl="0">
              <a:buFont typeface="Georgia" pitchFamily="18" charset="0"/>
              <a:buNone/>
            </a:pPr>
            <a:r>
              <a:rPr lang="en-US" sz="2000" dirty="0" smtClean="0"/>
              <a:t>• group B – cargos which possess a chemical hazard</a:t>
            </a:r>
          </a:p>
          <a:p>
            <a:pPr algn="l" rtl="0">
              <a:buFont typeface="Georgia" pitchFamily="18" charset="0"/>
              <a:buNone/>
            </a:pPr>
            <a:r>
              <a:rPr lang="en-US" sz="2000" dirty="0" smtClean="0"/>
              <a:t>• group C – cargos which are neither liable to liquefy nor possess </a:t>
            </a:r>
            <a:r>
              <a:rPr lang="en-GB" sz="2000" dirty="0" smtClean="0"/>
              <a:t>chemical hazards</a:t>
            </a:r>
          </a:p>
          <a:p>
            <a:pPr algn="l" rtl="0">
              <a:buFont typeface="Georgia" pitchFamily="18" charset="0"/>
              <a:buNone/>
            </a:pPr>
            <a:r>
              <a:rPr lang="en-US" sz="2000" dirty="0" smtClean="0"/>
              <a:t>• IMO class and UN number</a:t>
            </a:r>
          </a:p>
          <a:p>
            <a:pPr algn="l" rtl="0">
              <a:buFont typeface="Georgia" pitchFamily="18" charset="0"/>
              <a:buNone/>
            </a:pPr>
            <a:r>
              <a:rPr lang="en-GB" sz="2000" dirty="0" smtClean="0"/>
              <a:t>•Total quantity of cargo, Stowage factor</a:t>
            </a:r>
          </a:p>
          <a:p>
            <a:pPr algn="l" rtl="0">
              <a:buFont typeface="Georgia" pitchFamily="18" charset="0"/>
              <a:buNone/>
            </a:pPr>
            <a:r>
              <a:rPr lang="en-GB" sz="2000" dirty="0" smtClean="0"/>
              <a:t>• Trimming needs and procedure</a:t>
            </a:r>
          </a:p>
          <a:p>
            <a:pPr algn="l" rtl="0">
              <a:buFont typeface="Georgia" pitchFamily="18" charset="0"/>
              <a:buNone/>
            </a:pPr>
            <a:r>
              <a:rPr lang="en-GB" sz="2000" dirty="0" smtClean="0"/>
              <a:t>• Moisture content (MC),  transportable moisture limit (TML)and  (FMP)</a:t>
            </a:r>
          </a:p>
          <a:p>
            <a:pPr algn="l" rtl="0">
              <a:buFont typeface="Georgia" pitchFamily="18" charset="0"/>
              <a:buNone/>
            </a:pPr>
            <a:r>
              <a:rPr lang="en-US" sz="2000" dirty="0" smtClean="0"/>
              <a:t>• Angle of repose and likelihood of shifting</a:t>
            </a:r>
          </a:p>
          <a:p>
            <a:pPr algn="l" rtl="0">
              <a:buFont typeface="Georgia" pitchFamily="18" charset="0"/>
              <a:buNone/>
            </a:pPr>
            <a:r>
              <a:rPr lang="en-US" sz="2000" dirty="0" smtClean="0"/>
              <a:t>• Toxic and flammable gasses which could be generated by </a:t>
            </a:r>
            <a:r>
              <a:rPr lang="en-GB" sz="2000" dirty="0" smtClean="0"/>
              <a:t>the cargo</a:t>
            </a:r>
          </a:p>
          <a:p>
            <a:pPr algn="l" rtl="0">
              <a:buFont typeface="Georgia" pitchFamily="18" charset="0"/>
              <a:buNone/>
            </a:pPr>
            <a:r>
              <a:rPr lang="en-US" sz="2000" dirty="0" smtClean="0"/>
              <a:t>• Toxicity, corrosiveness and propensity to oxygen depletion </a:t>
            </a:r>
            <a:r>
              <a:rPr lang="en-GB" sz="2000" dirty="0" smtClean="0"/>
              <a:t>of the cargo</a:t>
            </a:r>
          </a:p>
          <a:p>
            <a:pPr algn="l" rtl="0">
              <a:buFont typeface="Georgia" pitchFamily="18" charset="0"/>
              <a:buNone/>
            </a:pPr>
            <a:r>
              <a:rPr lang="en-US" sz="2000" dirty="0" smtClean="0"/>
              <a:t>• Emission of flammable gasses in case of contact with water</a:t>
            </a:r>
          </a:p>
          <a:p>
            <a:pPr algn="l" rtl="0">
              <a:buFont typeface="Georgia" pitchFamily="18" charset="0"/>
              <a:buNone/>
            </a:pPr>
            <a:r>
              <a:rPr lang="en-GB" sz="2000" dirty="0" smtClean="0"/>
              <a:t>• Radioactive properties if applicable</a:t>
            </a:r>
            <a:endParaRPr lang="fa-IR"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Autofit/>
          </a:bodyPr>
          <a:lstStyle/>
          <a:p>
            <a:r>
              <a:rPr lang="en-US" sz="2800" b="1" dirty="0" smtClean="0">
                <a:solidFill>
                  <a:schemeClr val="tx1"/>
                </a:solidFill>
              </a:rPr>
              <a:t>Pollution prevention – documents required for ships</a:t>
            </a:r>
            <a:endParaRPr lang="fa-IR" sz="2800" dirty="0"/>
          </a:p>
        </p:txBody>
      </p:sp>
      <p:sp>
        <p:nvSpPr>
          <p:cNvPr id="3" name="Content Placeholder 2"/>
          <p:cNvSpPr>
            <a:spLocks noGrp="1"/>
          </p:cNvSpPr>
          <p:nvPr>
            <p:ph sz="quarter" idx="1"/>
          </p:nvPr>
        </p:nvSpPr>
        <p:spPr>
          <a:xfrm>
            <a:off x="301752" y="1527048"/>
            <a:ext cx="8503920" cy="4797552"/>
          </a:xfrm>
        </p:spPr>
        <p:txBody>
          <a:bodyPr>
            <a:normAutofit fontScale="92500" lnSpcReduction="10000"/>
          </a:bodyPr>
          <a:lstStyle/>
          <a:p>
            <a:pPr algn="l" rtl="0">
              <a:buNone/>
            </a:pPr>
            <a:r>
              <a:rPr lang="en-US" sz="1900" b="1" dirty="0" smtClean="0"/>
              <a:t>5. International Oil Pollution Prevention Certificate</a:t>
            </a:r>
          </a:p>
          <a:p>
            <a:pPr marL="457200" indent="-457200" algn="just" rtl="0">
              <a:buFont typeface="+mj-lt"/>
              <a:buAutoNum type="alphaLcParenR"/>
            </a:pPr>
            <a:r>
              <a:rPr lang="en-US" sz="1900" b="1" dirty="0" smtClean="0"/>
              <a:t> </a:t>
            </a:r>
            <a:r>
              <a:rPr lang="en-US" sz="2000" dirty="0" smtClean="0"/>
              <a:t>after an initial or renewal survey in accordance with the provisions of regulation 6 of Annex I, to any oil tanker of 150 gross tonnage and above and any other ships of 400 gross tonnage and above which are engaged in international voyages.</a:t>
            </a:r>
          </a:p>
          <a:p>
            <a:pPr marL="457200" indent="-457200" algn="just" rtl="0">
              <a:buNone/>
            </a:pPr>
            <a:r>
              <a:rPr lang="en-US" sz="1900" b="1" dirty="0" smtClean="0"/>
              <a:t>5(a). Supplements to the International Oil Pollution Prevention Certificate (IOPP Certificate)</a:t>
            </a:r>
          </a:p>
          <a:p>
            <a:pPr marL="457200" indent="-457200" algn="just" rtl="0">
              <a:buFont typeface="+mj-lt"/>
              <a:buAutoNum type="alphaLcParenR"/>
            </a:pPr>
            <a:r>
              <a:rPr lang="en-US" sz="2000" dirty="0" smtClean="0"/>
              <a:t>Form A Record of </a:t>
            </a:r>
            <a:r>
              <a:rPr lang="en-US" sz="2000" dirty="0" err="1" smtClean="0"/>
              <a:t>of</a:t>
            </a:r>
            <a:r>
              <a:rPr lang="en-US" sz="2000" dirty="0" smtClean="0"/>
              <a:t> construction and equipment for ships other than oil tankers.</a:t>
            </a:r>
          </a:p>
          <a:p>
            <a:pPr marL="457200" indent="-457200" algn="just" rtl="0">
              <a:buFont typeface="+mj-lt"/>
              <a:buAutoNum type="alphaLcParenR"/>
            </a:pPr>
            <a:r>
              <a:rPr lang="en-US" sz="2000" dirty="0" smtClean="0"/>
              <a:t>Form B Record of </a:t>
            </a:r>
            <a:r>
              <a:rPr lang="en-US" sz="2000" dirty="0" err="1" smtClean="0"/>
              <a:t>of</a:t>
            </a:r>
            <a:r>
              <a:rPr lang="en-US" sz="2000" dirty="0" smtClean="0"/>
              <a:t> construction and equipment for oil tankers.</a:t>
            </a:r>
          </a:p>
          <a:p>
            <a:pPr marL="457200" indent="-457200" algn="just" rtl="0">
              <a:buFont typeface="+mj-lt"/>
              <a:buAutoNum type="alphaLcParenR"/>
            </a:pPr>
            <a:r>
              <a:rPr lang="en-US" sz="2000" dirty="0" smtClean="0"/>
              <a:t>These Records shall be permanently attached to the IOPP Certificate.</a:t>
            </a:r>
          </a:p>
          <a:p>
            <a:pPr marL="457200" indent="-457200" algn="just" rtl="0">
              <a:buNone/>
            </a:pPr>
            <a:r>
              <a:rPr lang="en-US" sz="2000" b="1" dirty="0" smtClean="0"/>
              <a:t>6</a:t>
            </a:r>
            <a:r>
              <a:rPr lang="en-US" sz="1900" b="1" dirty="0" smtClean="0"/>
              <a:t>. Record of oil discharge monitoring and control system for the last ballast voyage</a:t>
            </a:r>
          </a:p>
          <a:p>
            <a:pPr marL="457200" indent="-457200" algn="just" rtl="0">
              <a:buFont typeface="+mj-lt"/>
              <a:buAutoNum type="alphaLcParenR"/>
            </a:pPr>
            <a:r>
              <a:rPr lang="en-US" sz="2000" dirty="0" smtClean="0"/>
              <a:t>Every oil tanker of 150 gross tonnage and above shall be fitted with an oil discharge monitoring and control system approved by the International Maritime Organization.</a:t>
            </a:r>
            <a:endParaRPr lang="fa-IR" sz="1900" b="1" dirty="0" smtClean="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917448"/>
            <a:ext cx="8534400" cy="758952"/>
          </a:xfrm>
        </p:spPr>
        <p:txBody>
          <a:bodyPr>
            <a:noAutofit/>
          </a:bodyPr>
          <a:lstStyle/>
          <a:p>
            <a:pPr rtl="0"/>
            <a:r>
              <a:rPr lang="en-US" sz="2800" b="1" dirty="0" smtClean="0"/>
              <a:t/>
            </a:r>
            <a:br>
              <a:rPr lang="en-US" sz="2800" b="1" dirty="0" smtClean="0"/>
            </a:br>
            <a:r>
              <a:rPr lang="en-US" sz="2800" b="1" dirty="0" smtClean="0">
                <a:solidFill>
                  <a:schemeClr val="tx1"/>
                </a:solidFill>
              </a:rPr>
              <a:t>Carriage of Nickel Ore Cargoes</a:t>
            </a:r>
            <a:r>
              <a:rPr lang="en-US" sz="2800" b="1" dirty="0" smtClean="0"/>
              <a:t/>
            </a:r>
            <a:br>
              <a:rPr lang="en-US" sz="2800" b="1" dirty="0" smtClean="0"/>
            </a:br>
            <a:r>
              <a:rPr lang="en-GB" sz="2400" b="1" dirty="0" smtClean="0">
                <a:solidFill>
                  <a:srgbClr val="FF0000"/>
                </a:solidFill>
              </a:rPr>
              <a:t>Master’s Obligations</a:t>
            </a:r>
            <a:r>
              <a:rPr lang="en-GB" sz="2800" b="1" dirty="0" smtClean="0">
                <a:solidFill>
                  <a:srgbClr val="FF0000"/>
                </a:solidFill>
              </a:rPr>
              <a:t/>
            </a:r>
            <a:br>
              <a:rPr lang="en-GB" sz="2800" b="1" dirty="0" smtClean="0">
                <a:solidFill>
                  <a:srgbClr val="FF0000"/>
                </a:solidFill>
              </a:rPr>
            </a:br>
            <a:endParaRPr lang="fa-IR" sz="2800" dirty="0">
              <a:solidFill>
                <a:srgbClr val="FF0000"/>
              </a:solidFill>
            </a:endParaRPr>
          </a:p>
        </p:txBody>
      </p:sp>
      <p:sp>
        <p:nvSpPr>
          <p:cNvPr id="3" name="Content Placeholder 2"/>
          <p:cNvSpPr>
            <a:spLocks noGrp="1"/>
          </p:cNvSpPr>
          <p:nvPr>
            <p:ph idx="1"/>
          </p:nvPr>
        </p:nvSpPr>
        <p:spPr/>
        <p:txBody>
          <a:bodyPr>
            <a:noAutofit/>
          </a:bodyPr>
          <a:lstStyle/>
          <a:p>
            <a:pPr algn="just" rtl="0"/>
            <a:r>
              <a:rPr lang="en-US" sz="2400" dirty="0" smtClean="0"/>
              <a:t>Should monitor the loading operation from start to finish.</a:t>
            </a:r>
          </a:p>
          <a:p>
            <a:pPr algn="just" rtl="0">
              <a:buNone/>
            </a:pPr>
            <a:endParaRPr lang="en-US" sz="2400" dirty="0" smtClean="0"/>
          </a:p>
          <a:p>
            <a:pPr algn="just" rtl="0"/>
            <a:r>
              <a:rPr lang="en-US" sz="2400" dirty="0" smtClean="0"/>
              <a:t>Loading should not be commenced until the master or the ship’s representative is in possession of all requisite cargo information in writing.</a:t>
            </a:r>
          </a:p>
          <a:p>
            <a:pPr algn="just" rtl="0"/>
            <a:endParaRPr lang="en-US" sz="2400" dirty="0" smtClean="0"/>
          </a:p>
          <a:p>
            <a:pPr algn="just" rtl="0"/>
            <a:r>
              <a:rPr lang="en-US" sz="2400" dirty="0" smtClean="0"/>
              <a:t>The master has an overriding authority under SOLAS not to load the cargo or to stop the loading of the cargo if he has any concerns that the condition of the cargo might affect the </a:t>
            </a:r>
            <a:r>
              <a:rPr lang="en-GB" sz="2400" dirty="0" smtClean="0"/>
              <a:t>safety of the ship.</a:t>
            </a:r>
            <a:endParaRPr lang="fa-IR" sz="2400"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917448"/>
            <a:ext cx="8534400" cy="758952"/>
          </a:xfrm>
        </p:spPr>
        <p:txBody>
          <a:bodyPr>
            <a:noAutofit/>
          </a:bodyPr>
          <a:lstStyle/>
          <a:p>
            <a:pPr rtl="0"/>
            <a:r>
              <a:rPr lang="en-US" sz="2800" b="1" dirty="0" smtClean="0"/>
              <a:t/>
            </a:r>
            <a:br>
              <a:rPr lang="en-US" sz="2800" b="1" dirty="0" smtClean="0"/>
            </a:br>
            <a:r>
              <a:rPr lang="en-US" sz="2800" b="1" dirty="0" smtClean="0">
                <a:solidFill>
                  <a:schemeClr val="tx1"/>
                </a:solidFill>
              </a:rPr>
              <a:t>Carriage of Nickel Ore Cargoes</a:t>
            </a:r>
            <a:r>
              <a:rPr lang="en-US" sz="2800" b="1" dirty="0" smtClean="0"/>
              <a:t/>
            </a:r>
            <a:br>
              <a:rPr lang="en-US" sz="2800" b="1" dirty="0" smtClean="0"/>
            </a:br>
            <a:r>
              <a:rPr lang="en-GB" sz="2400" b="1" dirty="0" smtClean="0">
                <a:solidFill>
                  <a:srgbClr val="FF0000"/>
                </a:solidFill>
              </a:rPr>
              <a:t>Shipper’s Obligations</a:t>
            </a:r>
            <a:r>
              <a:rPr lang="en-GB" sz="2800" b="1" dirty="0" smtClean="0">
                <a:solidFill>
                  <a:srgbClr val="FF0000"/>
                </a:solidFill>
              </a:rPr>
              <a:t/>
            </a:r>
            <a:br>
              <a:rPr lang="en-GB" sz="2800" b="1" dirty="0" smtClean="0">
                <a:solidFill>
                  <a:srgbClr val="FF0000"/>
                </a:solidFill>
              </a:rPr>
            </a:br>
            <a:endParaRPr lang="fa-IR" sz="2800" dirty="0">
              <a:solidFill>
                <a:srgbClr val="FF0000"/>
              </a:solidFill>
            </a:endParaRPr>
          </a:p>
        </p:txBody>
      </p:sp>
      <p:sp>
        <p:nvSpPr>
          <p:cNvPr id="3" name="Content Placeholder 2"/>
          <p:cNvSpPr>
            <a:spLocks noGrp="1"/>
          </p:cNvSpPr>
          <p:nvPr>
            <p:ph idx="1"/>
          </p:nvPr>
        </p:nvSpPr>
        <p:spPr>
          <a:xfrm>
            <a:off x="457200" y="1600200"/>
            <a:ext cx="8229600" cy="4953000"/>
          </a:xfrm>
        </p:spPr>
        <p:txBody>
          <a:bodyPr>
            <a:noAutofit/>
          </a:bodyPr>
          <a:lstStyle/>
          <a:p>
            <a:pPr algn="just" rtl="0">
              <a:buNone/>
            </a:pPr>
            <a:r>
              <a:rPr lang="en-GB" sz="2400" b="1" dirty="0" smtClean="0"/>
              <a:t>(1) Cargo Information</a:t>
            </a:r>
          </a:p>
          <a:p>
            <a:pPr algn="just" rtl="0"/>
            <a:r>
              <a:rPr lang="en-US" sz="2400" dirty="0" smtClean="0"/>
              <a:t>The shipper must provide the master or his representative in writing with all information and documentation required under the Code in sufficient time before loading, to ensure that the cargo can be safely loaded onto, carried and discharged from the ship.</a:t>
            </a:r>
          </a:p>
          <a:p>
            <a:pPr algn="just" rtl="0">
              <a:buNone/>
            </a:pPr>
            <a:r>
              <a:rPr lang="en-GB" sz="2400" b="1" dirty="0" smtClean="0"/>
              <a:t>(2) Documentation</a:t>
            </a:r>
            <a:r>
              <a:rPr lang="en-GB" sz="2400" dirty="0" smtClean="0"/>
              <a:t>, The documentation must include:</a:t>
            </a:r>
          </a:p>
          <a:p>
            <a:pPr algn="just" rtl="0"/>
            <a:r>
              <a:rPr lang="en-US" sz="2000" dirty="0" smtClean="0"/>
              <a:t>A certificate/declaration certifying the moisture content of the cargo.</a:t>
            </a:r>
          </a:p>
          <a:p>
            <a:pPr algn="just" rtl="0"/>
            <a:r>
              <a:rPr lang="en-US" sz="2000" dirty="0" smtClean="0"/>
              <a:t>A certificate certifying the TML of the cargo together with the FMP test result prepared by a competent laboratory.</a:t>
            </a:r>
          </a:p>
          <a:p>
            <a:pPr algn="just" rtl="0"/>
            <a:r>
              <a:rPr lang="en-US" sz="2000" dirty="0" smtClean="0"/>
              <a:t>(3) Laboratories: The shipper must identify the laboratory used to conduct the tests on the cargo samples.</a:t>
            </a:r>
            <a:endParaRPr lang="fa-IR" sz="2000"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993648"/>
            <a:ext cx="8534400" cy="758952"/>
          </a:xfrm>
        </p:spPr>
        <p:txBody>
          <a:bodyPr>
            <a:noAutofit/>
          </a:bodyPr>
          <a:lstStyle/>
          <a:p>
            <a:pPr rtl="0"/>
            <a:r>
              <a:rPr lang="en-US" sz="2800" b="1" dirty="0" smtClean="0"/>
              <a:t/>
            </a:r>
            <a:br>
              <a:rPr lang="en-US" sz="2800" b="1" dirty="0" smtClean="0"/>
            </a:br>
            <a:r>
              <a:rPr lang="en-US" sz="2800" b="1" dirty="0" smtClean="0">
                <a:solidFill>
                  <a:schemeClr val="tx1"/>
                </a:solidFill>
              </a:rPr>
              <a:t>Carriage of Nickel Ore Cargoes</a:t>
            </a:r>
            <a:br>
              <a:rPr lang="en-US" sz="2800" b="1" dirty="0" smtClean="0">
                <a:solidFill>
                  <a:schemeClr val="tx1"/>
                </a:solidFill>
              </a:rPr>
            </a:br>
            <a:r>
              <a:rPr lang="en-US" sz="2400" b="1" dirty="0" smtClean="0">
                <a:solidFill>
                  <a:srgbClr val="FF0000"/>
                </a:solidFill>
              </a:rPr>
              <a:t>Advice to Master</a:t>
            </a:r>
            <a:r>
              <a:rPr lang="en-GB" sz="2800" b="1" dirty="0" smtClean="0">
                <a:solidFill>
                  <a:srgbClr val="FF0000"/>
                </a:solidFill>
              </a:rPr>
              <a:t/>
            </a:r>
            <a:br>
              <a:rPr lang="en-GB" sz="2800" b="1" dirty="0" smtClean="0">
                <a:solidFill>
                  <a:srgbClr val="FF0000"/>
                </a:solidFill>
              </a:rPr>
            </a:br>
            <a:endParaRPr lang="fa-IR" sz="2800" dirty="0">
              <a:solidFill>
                <a:srgbClr val="FF0000"/>
              </a:solidFill>
            </a:endParaRPr>
          </a:p>
        </p:txBody>
      </p:sp>
      <p:sp>
        <p:nvSpPr>
          <p:cNvPr id="3" name="Content Placeholder 2"/>
          <p:cNvSpPr>
            <a:spLocks noGrp="1"/>
          </p:cNvSpPr>
          <p:nvPr>
            <p:ph idx="1"/>
          </p:nvPr>
        </p:nvSpPr>
        <p:spPr/>
        <p:txBody>
          <a:bodyPr>
            <a:noAutofit/>
          </a:bodyPr>
          <a:lstStyle/>
          <a:p>
            <a:pPr algn="just" rtl="0"/>
            <a:r>
              <a:rPr lang="en-US" sz="2400" dirty="0" smtClean="0"/>
              <a:t>The master or his appointed representative should never sign any document seeking his confirmation that the cargo is safe to carry.</a:t>
            </a:r>
          </a:p>
          <a:p>
            <a:pPr algn="just" rtl="0"/>
            <a:endParaRPr lang="en-US" sz="2400" dirty="0" smtClean="0"/>
          </a:p>
          <a:p>
            <a:pPr algn="just" rtl="0"/>
            <a:r>
              <a:rPr lang="en-US" sz="2400" dirty="0" smtClean="0"/>
              <a:t>It is quite clear that under the IMSBC Code, the shipper is obliged to declare the cargo is safe for carriage, not the master. Signing any document stating the cargo is safe for carriage may prejudice a member’s rights against a shipper in the event of a subsequent casualty. </a:t>
            </a:r>
          </a:p>
          <a:p>
            <a:pPr algn="just" rtl="0">
              <a:buFont typeface="Georgia" pitchFamily="18" charset="0"/>
              <a:buNone/>
            </a:pPr>
            <a:endParaRPr lang="en-US" sz="2400" dirty="0" smtClean="0"/>
          </a:p>
          <a:p>
            <a:pPr algn="just" rtl="0"/>
            <a:r>
              <a:rPr lang="en-US" sz="2400" dirty="0" smtClean="0"/>
              <a:t>Do not sign such a document</a:t>
            </a:r>
            <a:endParaRPr lang="fa-IR" sz="2400"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76200"/>
            <a:ext cx="8229600" cy="1066800"/>
          </a:xfrm>
        </p:spPr>
        <p:txBody>
          <a:bodyPr/>
          <a:lstStyle/>
          <a:p>
            <a:pPr algn="ctr"/>
            <a:r>
              <a:rPr lang="en-US" b="1" dirty="0" smtClean="0">
                <a:solidFill>
                  <a:schemeClr val="tx1"/>
                </a:solidFill>
              </a:rPr>
              <a:t>UCP 500/600</a:t>
            </a:r>
            <a:endParaRPr lang="fa-IR" b="1" dirty="0" smtClean="0">
              <a:solidFill>
                <a:schemeClr val="tx1"/>
              </a:solidFill>
            </a:endParaRPr>
          </a:p>
        </p:txBody>
      </p:sp>
      <p:sp>
        <p:nvSpPr>
          <p:cNvPr id="23555" name="Content Placeholder 2"/>
          <p:cNvSpPr>
            <a:spLocks noGrp="1"/>
          </p:cNvSpPr>
          <p:nvPr>
            <p:ph idx="1"/>
          </p:nvPr>
        </p:nvSpPr>
        <p:spPr>
          <a:xfrm>
            <a:off x="457200" y="1600200"/>
            <a:ext cx="8229600" cy="4876800"/>
          </a:xfrm>
        </p:spPr>
        <p:txBody>
          <a:bodyPr>
            <a:normAutofit fontScale="92500"/>
          </a:bodyPr>
          <a:lstStyle/>
          <a:p>
            <a:pPr algn="just" rtl="0"/>
            <a:r>
              <a:rPr lang="en-US" sz="2600" dirty="0" smtClean="0"/>
              <a:t>.A documentary credit arrangement involves the buyer of the goods making an arrangement with its bank to issue a promise ( a letter of credit ) to the seller that the bank will pay against receipt of the shipping documents. </a:t>
            </a:r>
          </a:p>
          <a:p>
            <a:pPr algn="just" rtl="0"/>
            <a:endParaRPr lang="en-US" sz="2600" dirty="0" smtClean="0"/>
          </a:p>
          <a:p>
            <a:pPr algn="just" rtl="0"/>
            <a:r>
              <a:rPr lang="en-US" sz="2600" dirty="0" smtClean="0"/>
              <a:t>One such shipping document is the bill of lading. To ensure the ease of arranging such documentary credits, the international chamber of commerce devised in 1933 a code for the uniform customs and practice for documentary credits ( 'UCP Rules' ), this rules with the current edition being known as UCP500.</a:t>
            </a:r>
          </a:p>
          <a:p>
            <a:pPr algn="just" rtl="0"/>
            <a:endParaRPr lang="fa-IR" sz="2600" dirty="0" smtClean="0"/>
          </a:p>
        </p:txBody>
      </p:sp>
      <p:sp>
        <p:nvSpPr>
          <p:cNvPr id="4" name="Slide Number Placeholder 3"/>
          <p:cNvSpPr>
            <a:spLocks noGrp="1"/>
          </p:cNvSpPr>
          <p:nvPr>
            <p:ph type="sldNum" sz="quarter" idx="12"/>
          </p:nvPr>
        </p:nvSpPr>
        <p:spPr/>
        <p:txBody>
          <a:bodyPr/>
          <a:lstStyle/>
          <a:p>
            <a:pPr>
              <a:defRPr/>
            </a:pPr>
            <a:fld id="{40CEAF59-EB43-4E99-8174-70515F024BAC}" type="slidenum">
              <a:rPr lang="hr-HR" smtClean="0"/>
              <a:pPr>
                <a:defRPr/>
              </a:pPr>
              <a:t>133</a:t>
            </a:fld>
            <a:endParaRPr lang="hr-H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p:spPr>
        <p:txBody>
          <a:bodyPr/>
          <a:lstStyle/>
          <a:p>
            <a:pPr rtl="0"/>
            <a:r>
              <a:rPr lang="en-US" b="1" dirty="0" smtClean="0">
                <a:solidFill>
                  <a:schemeClr val="tx1"/>
                </a:solidFill>
              </a:rPr>
              <a:t>Refusal to sign bill of lading</a:t>
            </a:r>
            <a:endParaRPr lang="en-US" dirty="0">
              <a:solidFill>
                <a:schemeClr val="tx1"/>
              </a:solidFill>
            </a:endParaRPr>
          </a:p>
        </p:txBody>
      </p:sp>
      <p:sp>
        <p:nvSpPr>
          <p:cNvPr id="3" name="Content Placeholder 2"/>
          <p:cNvSpPr>
            <a:spLocks noGrp="1"/>
          </p:cNvSpPr>
          <p:nvPr>
            <p:ph idx="1"/>
          </p:nvPr>
        </p:nvSpPr>
        <p:spPr>
          <a:xfrm>
            <a:off x="457200" y="1371600"/>
            <a:ext cx="8229600" cy="5410200"/>
          </a:xfrm>
        </p:spPr>
        <p:txBody>
          <a:bodyPr>
            <a:normAutofit/>
          </a:bodyPr>
          <a:lstStyle/>
          <a:p>
            <a:pPr algn="just" rtl="0"/>
            <a:r>
              <a:rPr lang="en-US" sz="2000" dirty="0" smtClean="0"/>
              <a:t>In circumstances where the master fills that he should refuse to sign a bill of lading he should seek guidance from the ship owner or from the P&amp;I club or their correspondent.</a:t>
            </a:r>
          </a:p>
          <a:p>
            <a:pPr lvl="0" algn="just" rtl="0"/>
            <a:r>
              <a:rPr lang="en-US" sz="2000" dirty="0" smtClean="0"/>
              <a:t>If the refusal of the master to sign a document is met with physical threats or coercion against the ship or master or crew, then the master should sign the document and after sail out from port at reach to safe place may give notice of protest.</a:t>
            </a:r>
          </a:p>
          <a:p>
            <a:pPr lvl="0" algn="just" rtl="0"/>
            <a:endParaRPr lang="en-US" sz="2000" dirty="0" smtClean="0"/>
          </a:p>
          <a:p>
            <a:pPr lvl="0" algn="just" rtl="0">
              <a:buNone/>
            </a:pPr>
            <a:r>
              <a:rPr lang="en-US" sz="2000" b="1" dirty="0" smtClean="0"/>
              <a:t>Master can refuse to sign a bill of lading if:</a:t>
            </a:r>
          </a:p>
          <a:p>
            <a:pPr lvl="0" algn="just" rtl="0"/>
            <a:r>
              <a:rPr lang="en-US" sz="2000" dirty="0" smtClean="0"/>
              <a:t>Contains facts about the cargo which are incorrect.</a:t>
            </a:r>
          </a:p>
          <a:p>
            <a:pPr lvl="0" algn="just" rtl="0"/>
            <a:r>
              <a:rPr lang="en-US" sz="2000" dirty="0" smtClean="0"/>
              <a:t>Contains facts about the voyage which are incorrect, or names discharging ports outside the charter party range.</a:t>
            </a:r>
          </a:p>
          <a:p>
            <a:pPr lvl="0" algn="just" rtl="0"/>
            <a:r>
              <a:rPr lang="en-US" sz="2000" dirty="0" smtClean="0"/>
              <a:t>Says deck cargo is being carried under deck.</a:t>
            </a:r>
          </a:p>
          <a:p>
            <a:pPr lvl="0" algn="just" rtl="0"/>
            <a:r>
              <a:rPr lang="en-US" sz="2000" dirty="0" smtClean="0"/>
              <a:t>Contains terms which the charter party expressly prohibits in the bill of lading.</a:t>
            </a:r>
          </a:p>
          <a:p>
            <a:pPr lvl="0" algn="just" rtl="0"/>
            <a:endParaRPr lang="en-US" sz="2000" dirty="0" smtClean="0"/>
          </a:p>
          <a:p>
            <a:pPr algn="just" rtl="0"/>
            <a:endParaRPr lang="fa-IR" sz="2000"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pPr rtl="0"/>
            <a:r>
              <a:rPr lang="en-US" b="1" dirty="0" smtClean="0">
                <a:solidFill>
                  <a:schemeClr val="tx1"/>
                </a:solidFill>
              </a:rPr>
              <a:t>Refusal to sign bill of lading</a:t>
            </a:r>
            <a:endParaRPr lang="en-US" dirty="0">
              <a:solidFill>
                <a:schemeClr val="tx1"/>
              </a:solidFill>
            </a:endParaRPr>
          </a:p>
        </p:txBody>
      </p:sp>
      <p:sp>
        <p:nvSpPr>
          <p:cNvPr id="3" name="Content Placeholder 2"/>
          <p:cNvSpPr>
            <a:spLocks noGrp="1"/>
          </p:cNvSpPr>
          <p:nvPr>
            <p:ph idx="1"/>
          </p:nvPr>
        </p:nvSpPr>
        <p:spPr>
          <a:xfrm>
            <a:off x="457200" y="2057400"/>
            <a:ext cx="8229600" cy="4495800"/>
          </a:xfrm>
        </p:spPr>
        <p:txBody>
          <a:bodyPr>
            <a:normAutofit/>
          </a:bodyPr>
          <a:lstStyle/>
          <a:p>
            <a:pPr lvl="2" algn="just" rtl="0"/>
            <a:r>
              <a:rPr lang="en-US" sz="3200" dirty="0" smtClean="0"/>
              <a:t>The master should not sign bills of lading in blank.</a:t>
            </a:r>
          </a:p>
          <a:p>
            <a:pPr lvl="2" algn="just" rtl="0">
              <a:buNone/>
            </a:pPr>
            <a:endParaRPr lang="en-US" sz="3200" dirty="0" smtClean="0"/>
          </a:p>
          <a:p>
            <a:pPr lvl="2" algn="just" rtl="0"/>
            <a:r>
              <a:rPr lang="en-US" sz="3200" dirty="0" smtClean="0"/>
              <a:t>Where any person coming on board insists that the master takes delivery of a document from them he should mark it 'for receipt only'. </a:t>
            </a:r>
          </a:p>
          <a:p>
            <a:pPr lvl="0" algn="just" rtl="0"/>
            <a:endParaRPr lang="en-US" sz="2800" dirty="0" smtClean="0"/>
          </a:p>
          <a:p>
            <a:pPr algn="just" rtl="0"/>
            <a:endParaRPr lang="fa-IR" sz="2800"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8848"/>
            <a:ext cx="8534400" cy="758952"/>
          </a:xfrm>
        </p:spPr>
        <p:txBody>
          <a:bodyPr>
            <a:normAutofit fontScale="90000"/>
          </a:bodyPr>
          <a:lstStyle/>
          <a:p>
            <a:r>
              <a:rPr lang="en-US" b="1" dirty="0" smtClean="0">
                <a:solidFill>
                  <a:schemeClr val="tx1"/>
                </a:solidFill>
              </a:rPr>
              <a:t>The scope of P &amp; I Club covers </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idx="1"/>
          </p:nvPr>
        </p:nvSpPr>
        <p:spPr>
          <a:xfrm>
            <a:off x="457200" y="1447800"/>
            <a:ext cx="8229600" cy="5181600"/>
          </a:xfrm>
        </p:spPr>
        <p:txBody>
          <a:bodyPr>
            <a:noAutofit/>
          </a:bodyPr>
          <a:lstStyle/>
          <a:p>
            <a:pPr lvl="0" algn="l" rtl="0"/>
            <a:r>
              <a:rPr lang="en-US" sz="1800" dirty="0" smtClean="0"/>
              <a:t>Liabilities in Respect of Seamen</a:t>
            </a:r>
          </a:p>
          <a:p>
            <a:pPr lvl="0" algn="l" rtl="0"/>
            <a:r>
              <a:rPr lang="en-US" sz="1800" dirty="0" smtClean="0"/>
              <a:t>Liabilities in Respect of Supernumeraries</a:t>
            </a:r>
          </a:p>
          <a:p>
            <a:pPr lvl="0" algn="l" rtl="0"/>
            <a:r>
              <a:rPr lang="en-US" sz="1800" dirty="0" smtClean="0"/>
              <a:t>Liabilities in Respect of Passengers</a:t>
            </a:r>
          </a:p>
          <a:p>
            <a:pPr lvl="0" algn="l" rtl="0"/>
            <a:r>
              <a:rPr lang="en-US" sz="1800" dirty="0" smtClean="0"/>
              <a:t>Liabilities in Respect of Third Parties</a:t>
            </a:r>
          </a:p>
          <a:p>
            <a:pPr lvl="0" algn="l" rtl="0"/>
            <a:r>
              <a:rPr lang="en-US" sz="1800" dirty="0" smtClean="0"/>
              <a:t>Stowaways, Diversion Expenses</a:t>
            </a:r>
          </a:p>
          <a:p>
            <a:pPr lvl="0" algn="l" rtl="0"/>
            <a:r>
              <a:rPr lang="en-US" sz="1800" dirty="0" smtClean="0"/>
              <a:t>Life Salvage, Persons in Distress</a:t>
            </a:r>
          </a:p>
          <a:p>
            <a:pPr lvl="0" algn="l" rtl="0"/>
            <a:r>
              <a:rPr lang="en-US" sz="1800" dirty="0" smtClean="0"/>
              <a:t>Quarantine, Liabilities Arising from Collisions</a:t>
            </a:r>
          </a:p>
          <a:p>
            <a:pPr lvl="0" algn="l" rtl="0"/>
            <a:r>
              <a:rPr lang="en-US" sz="1800" dirty="0" smtClean="0"/>
              <a:t>Non – contract Damage to Ships</a:t>
            </a:r>
          </a:p>
          <a:p>
            <a:pPr lvl="0" algn="l" rtl="0"/>
            <a:r>
              <a:rPr lang="en-US" sz="1800" dirty="0" smtClean="0"/>
              <a:t>Damage to Property</a:t>
            </a:r>
          </a:p>
          <a:p>
            <a:pPr lvl="0" algn="l" rtl="0"/>
            <a:r>
              <a:rPr lang="en-US" sz="1800" dirty="0" smtClean="0"/>
              <a:t>Pollution , Wreck Removal, Towage</a:t>
            </a:r>
          </a:p>
          <a:p>
            <a:pPr lvl="0" algn="l" rtl="0"/>
            <a:r>
              <a:rPr lang="en-US" sz="1800" dirty="0" smtClean="0"/>
              <a:t>Contracts, Indemnities and Guarantees</a:t>
            </a:r>
          </a:p>
          <a:p>
            <a:pPr lvl="0" algn="l" rtl="0"/>
            <a:r>
              <a:rPr lang="en-US" sz="1800" dirty="0" smtClean="0"/>
              <a:t>Liabilities in Respect of Cargo</a:t>
            </a:r>
          </a:p>
          <a:p>
            <a:pPr lvl="0" algn="l" rtl="0"/>
            <a:r>
              <a:rPr lang="en-US" sz="1800" dirty="0" smtClean="0"/>
              <a:t>General Average, Fines</a:t>
            </a:r>
          </a:p>
          <a:p>
            <a:pPr lvl="0" algn="l" rtl="0"/>
            <a:r>
              <a:rPr lang="en-US" sz="1800" dirty="0" smtClean="0"/>
              <a:t>Legal Costs, Sue and Labor</a:t>
            </a:r>
          </a:p>
          <a:p>
            <a:pPr lvl="0" algn="l" rtl="0"/>
            <a:r>
              <a:rPr lang="en-US" sz="1800" dirty="0" smtClean="0"/>
              <a:t>Risks Incidental to ship Owning</a:t>
            </a:r>
          </a:p>
          <a:p>
            <a:pPr algn="l" rtl="0"/>
            <a:endParaRPr lang="fa-IR" sz="1800"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en-US" sz="2400" b="1" dirty="0" smtClean="0">
                <a:solidFill>
                  <a:schemeClr val="tx1"/>
                </a:solidFill>
              </a:rPr>
              <a:t>CO2 Room Inspections and tests required as per Iranian Flag State Administration </a:t>
            </a:r>
            <a:endParaRPr lang="fa-IR" sz="2400" dirty="0">
              <a:solidFill>
                <a:schemeClr val="tx1"/>
              </a:solidFill>
            </a:endParaRPr>
          </a:p>
        </p:txBody>
      </p:sp>
      <p:sp>
        <p:nvSpPr>
          <p:cNvPr id="3" name="Content Placeholder 2"/>
          <p:cNvSpPr>
            <a:spLocks noGrp="1"/>
          </p:cNvSpPr>
          <p:nvPr>
            <p:ph idx="1"/>
          </p:nvPr>
        </p:nvSpPr>
        <p:spPr>
          <a:xfrm>
            <a:off x="228600" y="1600200"/>
            <a:ext cx="8686800" cy="4876800"/>
          </a:xfrm>
        </p:spPr>
        <p:txBody>
          <a:bodyPr>
            <a:normAutofit/>
          </a:bodyPr>
          <a:lstStyle/>
          <a:p>
            <a:pPr algn="just" rtl="0"/>
            <a:r>
              <a:rPr lang="en-US" sz="2000" dirty="0" smtClean="0"/>
              <a:t>The cylinders are to be examined for corrosion and damage, and the total number is to be checked.</a:t>
            </a:r>
          </a:p>
          <a:p>
            <a:pPr algn="just" rtl="0"/>
            <a:r>
              <a:rPr lang="en-US" sz="2000" dirty="0" smtClean="0"/>
              <a:t>Cylinders should be weighed or the level of liquid gauged at least once every two years. Allowable weight loss of CO2 not to exceed 10 percent and 5 percent respectively of the related quantity in each cylinder or storage container.</a:t>
            </a:r>
          </a:p>
          <a:p>
            <a:pPr algn="just" rtl="0"/>
            <a:r>
              <a:rPr lang="en-US" sz="2000" dirty="0" smtClean="0"/>
              <a:t>Where the weight loss exceeds the limit, the cylinder should be discharged, overhauled, hydraulically tested, dried and recharged with the correct weight of contents.</a:t>
            </a:r>
          </a:p>
          <a:p>
            <a:pPr algn="just" rtl="0"/>
            <a:r>
              <a:rPr lang="en-US" sz="2000" dirty="0" smtClean="0"/>
              <a:t>periodic hydraulic testing of cylinders is to be carried out at maximum intervals of 10 years. </a:t>
            </a:r>
          </a:p>
          <a:p>
            <a:pPr algn="just" rtl="0"/>
            <a:r>
              <a:rPr lang="en-US" sz="2000" dirty="0" smtClean="0"/>
              <a:t>A minimum of 10 percent of the total number of storage cylinders are to be tested. However, on failure of any one cylinder, all the remaining cylinders in the system are to be tested.</a:t>
            </a:r>
            <a:endParaRPr lang="fa-IR" sz="2000"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chemeClr val="tx1"/>
                </a:solidFill>
              </a:rPr>
              <a:t>VDR test and Certificate requirements</a:t>
            </a:r>
            <a:endParaRPr lang="fa-IR" sz="2800" b="1" dirty="0">
              <a:solidFill>
                <a:schemeClr val="tx1"/>
              </a:solidFill>
            </a:endParaRPr>
          </a:p>
        </p:txBody>
      </p:sp>
      <p:sp>
        <p:nvSpPr>
          <p:cNvPr id="3" name="Content Placeholder 2"/>
          <p:cNvSpPr>
            <a:spLocks noGrp="1"/>
          </p:cNvSpPr>
          <p:nvPr>
            <p:ph idx="1"/>
          </p:nvPr>
        </p:nvSpPr>
        <p:spPr>
          <a:xfrm>
            <a:off x="457200" y="1600200"/>
            <a:ext cx="8229600" cy="5029200"/>
          </a:xfrm>
        </p:spPr>
        <p:txBody>
          <a:bodyPr>
            <a:normAutofit fontScale="92500" lnSpcReduction="10000"/>
          </a:bodyPr>
          <a:lstStyle/>
          <a:p>
            <a:pPr algn="just" rtl="0"/>
            <a:r>
              <a:rPr lang="en-US" sz="2400" dirty="0" smtClean="0"/>
              <a:t>The voyage data recorder (VDR) system, including all sensors, shall be subjected to an annual performance test.</a:t>
            </a:r>
          </a:p>
          <a:p>
            <a:pPr algn="just" rtl="0"/>
            <a:r>
              <a:rPr lang="en-US" sz="2400" dirty="0" smtClean="0"/>
              <a:t> </a:t>
            </a:r>
          </a:p>
          <a:p>
            <a:pPr algn="just" rtl="0"/>
            <a:r>
              <a:rPr lang="en-US" sz="2400" dirty="0" smtClean="0"/>
              <a:t>The test shall be conducted by an approved testing or servicing facility to verify the accuracy, duration and recoverability of the recorded data.</a:t>
            </a:r>
          </a:p>
          <a:p>
            <a:pPr algn="just" rtl="0"/>
            <a:endParaRPr lang="en-US" sz="2400" dirty="0" smtClean="0"/>
          </a:p>
          <a:p>
            <a:pPr algn="just" rtl="0"/>
            <a:r>
              <a:rPr lang="en-US" sz="2400" dirty="0" smtClean="0"/>
              <a:t> In addition, tests and inspections shall be conducted to determine the serviceability of all protective enclosures and devices fitted to aid location. </a:t>
            </a:r>
          </a:p>
          <a:p>
            <a:pPr algn="just" rtl="0">
              <a:buNone/>
            </a:pPr>
            <a:endParaRPr lang="en-US" sz="2400" dirty="0" smtClean="0"/>
          </a:p>
          <a:p>
            <a:pPr algn="just" rtl="0"/>
            <a:r>
              <a:rPr lang="en-US" sz="2400" dirty="0" smtClean="0"/>
              <a:t>A copy of a the certificate of compliance issued by the testing facility, stating the date of compliance and the applicable performance standards, shall be retained on board the ship.</a:t>
            </a:r>
          </a:p>
          <a:p>
            <a:pPr algn="just" rtl="0"/>
            <a:endParaRPr lang="fa-IR" sz="2400"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Receiving Bunker</a:t>
            </a:r>
            <a:endParaRPr lang="fa-IR" b="1" dirty="0">
              <a:solidFill>
                <a:schemeClr val="tx1"/>
              </a:solidFill>
            </a:endParaRPr>
          </a:p>
        </p:txBody>
      </p:sp>
      <p:sp>
        <p:nvSpPr>
          <p:cNvPr id="3" name="Content Placeholder 2"/>
          <p:cNvSpPr>
            <a:spLocks noGrp="1"/>
          </p:cNvSpPr>
          <p:nvPr>
            <p:ph idx="1"/>
          </p:nvPr>
        </p:nvSpPr>
        <p:spPr>
          <a:xfrm>
            <a:off x="457200" y="1600200"/>
            <a:ext cx="8382000" cy="5029200"/>
          </a:xfrm>
        </p:spPr>
        <p:txBody>
          <a:bodyPr>
            <a:noAutofit/>
          </a:bodyPr>
          <a:lstStyle/>
          <a:p>
            <a:pPr algn="just" rtl="0">
              <a:lnSpc>
                <a:spcPct val="120000"/>
              </a:lnSpc>
            </a:pPr>
            <a:r>
              <a:rPr lang="en-US" sz="2400" dirty="0" smtClean="0"/>
              <a:t>Hold a meeting with  c / e  , c / o  , 2</a:t>
            </a:r>
            <a:r>
              <a:rPr lang="en-US" sz="2400" baseline="30000" dirty="0" smtClean="0"/>
              <a:t>nd</a:t>
            </a:r>
            <a:r>
              <a:rPr lang="en-US" sz="2400" dirty="0" smtClean="0"/>
              <a:t> / eng , 2</a:t>
            </a:r>
            <a:r>
              <a:rPr lang="en-US" sz="2400" baseline="30000" dirty="0" smtClean="0"/>
              <a:t>nd</a:t>
            </a:r>
            <a:r>
              <a:rPr lang="en-US" sz="2400" dirty="0" smtClean="0"/>
              <a:t> / o  , and discuss  :</a:t>
            </a:r>
          </a:p>
          <a:p>
            <a:pPr algn="just" rtl="0">
              <a:lnSpc>
                <a:spcPct val="120000"/>
              </a:lnSpc>
            </a:pPr>
            <a:r>
              <a:rPr lang="en-US" sz="2400" dirty="0" smtClean="0"/>
              <a:t>Safety aspects , bunkering check list and form  , SOPEP guide , pollution prevention , soundings , list , trim , line alignment , securing of the barge , proper and safe means of access , communication , appropriate signs &amp; lights , connections , sampling , specification , checks ( of the ordered fuel and supplied one ) and any other matter relevant matter , </a:t>
            </a:r>
            <a:r>
              <a:rPr lang="en-US" sz="2400" dirty="0" err="1" smtClean="0"/>
              <a:t>eg</a:t>
            </a:r>
            <a:r>
              <a:rPr lang="en-US" sz="2400" dirty="0" smtClean="0"/>
              <a:t> assembling and keeping ready the submersible pump . blanking the scuppers , etc…</a:t>
            </a:r>
          </a:p>
          <a:p>
            <a:pPr algn="just" rtl="0">
              <a:lnSpc>
                <a:spcPct val="120000"/>
              </a:lnSpc>
            </a:pPr>
            <a:r>
              <a:rPr lang="en-US" sz="2400" dirty="0" smtClean="0"/>
              <a:t> </a:t>
            </a:r>
          </a:p>
          <a:p>
            <a:pPr algn="just" rtl="0">
              <a:lnSpc>
                <a:spcPct val="120000"/>
              </a:lnSpc>
            </a:pPr>
            <a:endParaRPr lang="fa-I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Autofit/>
          </a:bodyPr>
          <a:lstStyle/>
          <a:p>
            <a:r>
              <a:rPr lang="en-US" sz="2800" b="1" dirty="0" smtClean="0">
                <a:solidFill>
                  <a:schemeClr val="tx1"/>
                </a:solidFill>
              </a:rPr>
              <a:t>Pollution prevention – documents required for ships</a:t>
            </a:r>
            <a:endParaRPr lang="fa-IR" sz="2800" dirty="0"/>
          </a:p>
        </p:txBody>
      </p:sp>
      <p:sp>
        <p:nvSpPr>
          <p:cNvPr id="3" name="Content Placeholder 2"/>
          <p:cNvSpPr>
            <a:spLocks noGrp="1"/>
          </p:cNvSpPr>
          <p:nvPr>
            <p:ph sz="quarter" idx="1"/>
          </p:nvPr>
        </p:nvSpPr>
        <p:spPr/>
        <p:txBody>
          <a:bodyPr>
            <a:normAutofit lnSpcReduction="10000"/>
          </a:bodyPr>
          <a:lstStyle/>
          <a:p>
            <a:pPr algn="l" rtl="0">
              <a:buNone/>
            </a:pPr>
            <a:r>
              <a:rPr lang="en-US" sz="2000" b="1" dirty="0" smtClean="0"/>
              <a:t>7. </a:t>
            </a:r>
            <a:r>
              <a:rPr lang="en-US" sz="1900" b="1" dirty="0" smtClean="0"/>
              <a:t>Dedicated Clean Ballast Tank Operation Manual</a:t>
            </a:r>
          </a:p>
          <a:p>
            <a:pPr marL="457200" indent="-457200" algn="just" rtl="0">
              <a:buFont typeface="+mj-lt"/>
              <a:buAutoNum type="alphaLcParenR"/>
            </a:pPr>
            <a:r>
              <a:rPr lang="en-US" sz="2000" dirty="0" smtClean="0"/>
              <a:t>Every oil tanker operating with dedicated clean ballast tanks in shall be provided with a Dedicated Clean Ballast Tank Operation Manual detailing the system and specifying operational procedures. </a:t>
            </a:r>
          </a:p>
          <a:p>
            <a:pPr algn="just" rtl="0">
              <a:buNone/>
            </a:pPr>
            <a:r>
              <a:rPr lang="en-US" sz="1900" b="1" dirty="0" smtClean="0"/>
              <a:t>8. Crude Oil Washing Operation and Equipment Manual (COW Manual) </a:t>
            </a:r>
          </a:p>
          <a:p>
            <a:pPr marL="457200" indent="-457200" algn="just" rtl="0">
              <a:buFont typeface="+mj-lt"/>
              <a:buAutoNum type="alphaLcParenR"/>
            </a:pPr>
            <a:r>
              <a:rPr lang="en-US" sz="2000" dirty="0" smtClean="0"/>
              <a:t>Every oil tanker operating with crude oil washing systems shall be provided with an Operations and Equipment Manual detailing the system and equipment and specifying operational procedures.</a:t>
            </a:r>
          </a:p>
          <a:p>
            <a:pPr marL="457200" indent="-457200" algn="just" rtl="0">
              <a:buNone/>
            </a:pPr>
            <a:r>
              <a:rPr lang="en-US" sz="2000" dirty="0" smtClean="0"/>
              <a:t> </a:t>
            </a:r>
            <a:r>
              <a:rPr lang="en-US" sz="1900" b="1" dirty="0" smtClean="0"/>
              <a:t>9. Oil Discharge Monitoring and Control (ODMC) Operational Manual </a:t>
            </a:r>
          </a:p>
          <a:p>
            <a:pPr marL="457200" indent="-457200" algn="just" rtl="0">
              <a:buFont typeface="+mj-lt"/>
              <a:buAutoNum type="alphaLcParenR"/>
            </a:pPr>
            <a:r>
              <a:rPr lang="en-US" sz="2000" dirty="0" smtClean="0"/>
              <a:t>Every oil tanker fitted with an Oil Discharge Monitoring and Control system shall be provided with instructions as to the operation of the system in accordance with an operational manual approved by the International Maritime Organization. </a:t>
            </a:r>
            <a:endParaRPr lang="fa-IR" sz="1900"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Autofit/>
          </a:bodyPr>
          <a:lstStyle/>
          <a:p>
            <a:r>
              <a:rPr lang="en-US" sz="1800" b="1" dirty="0" smtClean="0">
                <a:solidFill>
                  <a:schemeClr val="tx1"/>
                </a:solidFill>
              </a:rPr>
              <a:t>C / OFF Reports missing of a crew at 08 : 30 hrs. Stating that he was last seen at 23 : 00 hrs. ( Last night ) . explain your action</a:t>
            </a:r>
            <a:endParaRPr lang="fa-IR" sz="1800" b="1" dirty="0">
              <a:solidFill>
                <a:schemeClr val="tx1"/>
              </a:solidFill>
            </a:endParaRPr>
          </a:p>
        </p:txBody>
      </p:sp>
      <p:sp>
        <p:nvSpPr>
          <p:cNvPr id="3" name="Content Placeholder 2"/>
          <p:cNvSpPr>
            <a:spLocks noGrp="1"/>
          </p:cNvSpPr>
          <p:nvPr>
            <p:ph idx="1"/>
          </p:nvPr>
        </p:nvSpPr>
        <p:spPr>
          <a:xfrm>
            <a:off x="228600" y="1295400"/>
            <a:ext cx="8686800" cy="4953000"/>
          </a:xfrm>
        </p:spPr>
        <p:txBody>
          <a:bodyPr>
            <a:noAutofit/>
          </a:bodyPr>
          <a:lstStyle/>
          <a:p>
            <a:pPr algn="just" rtl="0"/>
            <a:r>
              <a:rPr lang="en-US" sz="2400" dirty="0" smtClean="0"/>
              <a:t>Slow down your speed .  </a:t>
            </a:r>
          </a:p>
          <a:p>
            <a:pPr algn="just" rtl="0"/>
            <a:r>
              <a:rPr lang="en-US" sz="2400" dirty="0" smtClean="0"/>
              <a:t>Investigate the matter from other crew .</a:t>
            </a:r>
          </a:p>
          <a:p>
            <a:pPr algn="just" rtl="0"/>
            <a:r>
              <a:rPr lang="en-US" sz="2400" dirty="0" smtClean="0"/>
              <a:t>Carry out a proper search on board .</a:t>
            </a:r>
          </a:p>
          <a:p>
            <a:pPr algn="just" rtl="0"/>
            <a:r>
              <a:rPr lang="en-US" sz="2400" dirty="0" smtClean="0"/>
              <a:t>When ascertained that he is not on board send a  pan </a:t>
            </a:r>
            <a:r>
              <a:rPr lang="en-US" sz="2400" dirty="0" err="1" smtClean="0"/>
              <a:t>pan</a:t>
            </a:r>
            <a:r>
              <a:rPr lang="en-US" sz="2400" dirty="0" smtClean="0"/>
              <a:t> message to MRCC &amp;  ships in vicinity &amp; go on the reciprocal course with full speed .</a:t>
            </a:r>
          </a:p>
          <a:p>
            <a:pPr algn="just" rtl="0"/>
            <a:r>
              <a:rPr lang="en-US" sz="2400" dirty="0" smtClean="0"/>
              <a:t>Estimate his present position by applying set &amp; drift to the 23:00 hrs. Position  ( Last night ) , this will be the “ datum transferred position  ” .</a:t>
            </a:r>
          </a:p>
          <a:p>
            <a:pPr algn="just" rtl="0"/>
            <a:r>
              <a:rPr lang="en-US" sz="2400" dirty="0" smtClean="0"/>
              <a:t>Head for the datum now .</a:t>
            </a:r>
          </a:p>
          <a:p>
            <a:pPr algn="just" rtl="0"/>
            <a:r>
              <a:rPr lang="en-US" sz="2400" dirty="0" smtClean="0"/>
              <a:t> prepare the followings :   rescue  boat   ,  pilot  ladder   ,  gangway, net, basket, crane  and whatever  deems  necessary </a:t>
            </a:r>
          </a:p>
          <a:p>
            <a:pPr algn="just" rtl="0"/>
            <a:r>
              <a:rPr lang="en-US" sz="2400" dirty="0" smtClean="0"/>
              <a:t>Post extra look out with instructions .</a:t>
            </a:r>
          </a:p>
          <a:p>
            <a:pPr algn="just" rtl="0">
              <a:buNone/>
            </a:pPr>
            <a:endParaRPr lang="fa-IR" sz="2400" dirty="0"/>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Autofit/>
          </a:bodyPr>
          <a:lstStyle/>
          <a:p>
            <a:r>
              <a:rPr lang="en-US" sz="1800" b="1" dirty="0" smtClean="0">
                <a:solidFill>
                  <a:schemeClr val="tx1"/>
                </a:solidFill>
              </a:rPr>
              <a:t>C / OFF Reports missing of a crew at 08 : 30 hrs. Stating that he was last seen at 23 : 00 hrs. ( Last night ) . explain your action</a:t>
            </a:r>
            <a:endParaRPr lang="fa-IR" sz="1800" b="1" dirty="0">
              <a:solidFill>
                <a:schemeClr val="tx1"/>
              </a:solidFill>
            </a:endParaRPr>
          </a:p>
        </p:txBody>
      </p:sp>
      <p:sp>
        <p:nvSpPr>
          <p:cNvPr id="3" name="Content Placeholder 2"/>
          <p:cNvSpPr>
            <a:spLocks noGrp="1"/>
          </p:cNvSpPr>
          <p:nvPr>
            <p:ph idx="1"/>
          </p:nvPr>
        </p:nvSpPr>
        <p:spPr>
          <a:xfrm>
            <a:off x="304800" y="1600200"/>
            <a:ext cx="8534400" cy="4953000"/>
          </a:xfrm>
        </p:spPr>
        <p:txBody>
          <a:bodyPr>
            <a:normAutofit/>
          </a:bodyPr>
          <a:lstStyle/>
          <a:p>
            <a:pPr algn="just" rtl="0"/>
            <a:r>
              <a:rPr lang="en-US" sz="2000" dirty="0" smtClean="0"/>
              <a:t>Send initial report and inform  DPA.</a:t>
            </a:r>
          </a:p>
          <a:p>
            <a:pPr algn="just" rtl="0"/>
            <a:r>
              <a:rPr lang="en-US" sz="2000" dirty="0" smtClean="0"/>
              <a:t>When on the datum start your search adopting an appropriate search  pattern.</a:t>
            </a:r>
          </a:p>
          <a:p>
            <a:pPr algn="just" rtl="0"/>
            <a:r>
              <a:rPr lang="en-US" sz="2000" dirty="0" smtClean="0"/>
              <a:t>Estimate the duration he may stay alive considering the sea water </a:t>
            </a:r>
          </a:p>
          <a:p>
            <a:pPr algn="just" rtl="0">
              <a:buNone/>
            </a:pPr>
            <a:r>
              <a:rPr lang="en-US" sz="2000" dirty="0" smtClean="0"/>
              <a:t>      temperature  ( refer to IAMSAR )  to cancel the search  .</a:t>
            </a:r>
          </a:p>
          <a:p>
            <a:pPr algn="just" rtl="0">
              <a:buNone/>
            </a:pPr>
            <a:endParaRPr lang="en-US" sz="2000" dirty="0" smtClean="0"/>
          </a:p>
          <a:p>
            <a:pPr algn="just" rtl="0"/>
            <a:r>
              <a:rPr lang="en-US" sz="2000" dirty="0" smtClean="0"/>
              <a:t>Do not forget to record the position  , time  / date &amp; ROB  ( FO, DO , FW ) when  you turn on   the reverse course ( legal aspects of deviation ) .</a:t>
            </a:r>
          </a:p>
          <a:p>
            <a:pPr algn="just" rtl="0">
              <a:buNone/>
            </a:pPr>
            <a:endParaRPr lang="en-US" sz="2000" dirty="0" smtClean="0"/>
          </a:p>
          <a:p>
            <a:pPr algn="just" rtl="0"/>
            <a:r>
              <a:rPr lang="en-US" sz="2000" dirty="0" smtClean="0"/>
              <a:t>Whether the person is found / recovered  or not  , when the estimated life time is over &amp; it seems to master to be appropriate to end up the search he resumes his course &amp; speed as they were for the intended passage &amp; records     Date , time , position , rob for legal aspects .</a:t>
            </a:r>
          </a:p>
          <a:p>
            <a:pPr algn="just" rtl="0"/>
            <a:endParaRPr lang="fa-IR" sz="2000"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Autofit/>
          </a:bodyPr>
          <a:lstStyle/>
          <a:p>
            <a:r>
              <a:rPr lang="en-US" sz="1800" b="1" dirty="0" smtClean="0">
                <a:solidFill>
                  <a:schemeClr val="tx1"/>
                </a:solidFill>
              </a:rPr>
              <a:t>C / OFF Reports missing of a crew at 08 : 30 hrs. Stating that he was last seen at 23 : 00 hrs. ( Last night ) . explain your action</a:t>
            </a:r>
            <a:endParaRPr lang="fa-IR" sz="1800" dirty="0">
              <a:solidFill>
                <a:schemeClr val="tx1"/>
              </a:solidFill>
            </a:endParaRPr>
          </a:p>
        </p:txBody>
      </p:sp>
      <p:sp>
        <p:nvSpPr>
          <p:cNvPr id="3" name="Content Placeholder 2"/>
          <p:cNvSpPr>
            <a:spLocks noGrp="1"/>
          </p:cNvSpPr>
          <p:nvPr>
            <p:ph idx="1"/>
          </p:nvPr>
        </p:nvSpPr>
        <p:spPr>
          <a:xfrm>
            <a:off x="301752" y="1527048"/>
            <a:ext cx="8503920" cy="4797552"/>
          </a:xfrm>
        </p:spPr>
        <p:txBody>
          <a:bodyPr>
            <a:noAutofit/>
          </a:bodyPr>
          <a:lstStyle/>
          <a:p>
            <a:pPr algn="just" rtl="0"/>
            <a:r>
              <a:rPr lang="en-US" sz="2000" dirty="0" smtClean="0"/>
              <a:t>Prepare and record in this regard and collect all available evidences .</a:t>
            </a:r>
          </a:p>
          <a:p>
            <a:pPr algn="just" rtl="0"/>
            <a:endParaRPr lang="en-US" sz="2000" dirty="0" smtClean="0"/>
          </a:p>
          <a:p>
            <a:pPr algn="just" rtl="0"/>
            <a:r>
              <a:rPr lang="en-US" sz="2000" dirty="0" smtClean="0"/>
              <a:t>Prepare a canceling message for your initial  pan </a:t>
            </a:r>
            <a:r>
              <a:rPr lang="en-US" sz="2000" dirty="0" err="1" smtClean="0"/>
              <a:t>pan</a:t>
            </a:r>
            <a:r>
              <a:rPr lang="en-US" sz="2000" dirty="0" smtClean="0"/>
              <a:t>  message and send it to  MRCC &amp; all ships in vicinity .</a:t>
            </a:r>
          </a:p>
          <a:p>
            <a:pPr algn="just" rtl="0">
              <a:buNone/>
            </a:pPr>
            <a:endParaRPr lang="en-US" sz="2000" dirty="0" smtClean="0"/>
          </a:p>
          <a:p>
            <a:pPr algn="just" rtl="0"/>
            <a:r>
              <a:rPr lang="en-US" sz="2000" dirty="0" smtClean="0"/>
              <a:t>Rescuer all those unlashed for rescue  , such as rescue boat , etc…..</a:t>
            </a:r>
          </a:p>
          <a:p>
            <a:pPr algn="just" rtl="0"/>
            <a:r>
              <a:rPr lang="en-US" sz="2000" dirty="0" smtClean="0"/>
              <a:t>Send report to   DMA , liner division, FP, legal and insurance &amp; SM  as appropriate .</a:t>
            </a:r>
          </a:p>
          <a:p>
            <a:pPr algn="just" rtl="0"/>
            <a:r>
              <a:rPr lang="en-US" sz="2000" dirty="0" smtClean="0"/>
              <a:t>Correct the crew list and muster list .</a:t>
            </a:r>
          </a:p>
          <a:p>
            <a:pPr algn="just" rtl="0"/>
            <a:r>
              <a:rPr lang="en-US" sz="2000" dirty="0" smtClean="0"/>
              <a:t>Collect all his belongings as appropriate .</a:t>
            </a:r>
          </a:p>
          <a:p>
            <a:pPr algn="just" rtl="0"/>
            <a:r>
              <a:rPr lang="en-US" sz="2000" dirty="0" smtClean="0"/>
              <a:t>Ask for reliever from  FP.</a:t>
            </a:r>
          </a:p>
          <a:p>
            <a:pPr algn="just" rtl="0"/>
            <a:r>
              <a:rPr lang="en-US" sz="2000" dirty="0" smtClean="0"/>
              <a:t>Make sure proper entry is made in the log book throughout the operation .</a:t>
            </a:r>
          </a:p>
          <a:p>
            <a:pPr algn="just" rtl="0">
              <a:buNone/>
            </a:pPr>
            <a:r>
              <a:rPr lang="en-US" sz="2000" dirty="0" smtClean="0"/>
              <a:t> </a:t>
            </a:r>
          </a:p>
          <a:p>
            <a:pPr algn="just" rtl="0"/>
            <a:endParaRPr lang="fa-IR" sz="2000"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C/P terms</a:t>
            </a:r>
            <a:endParaRPr lang="fa-IR" b="1" dirty="0">
              <a:solidFill>
                <a:schemeClr val="tx1"/>
              </a:solidFill>
            </a:endParaRPr>
          </a:p>
        </p:txBody>
      </p:sp>
      <p:sp>
        <p:nvSpPr>
          <p:cNvPr id="3" name="Content Placeholder 2"/>
          <p:cNvSpPr>
            <a:spLocks noGrp="1"/>
          </p:cNvSpPr>
          <p:nvPr>
            <p:ph sz="quarter" idx="1"/>
          </p:nvPr>
        </p:nvSpPr>
        <p:spPr/>
        <p:txBody>
          <a:bodyPr>
            <a:normAutofit/>
          </a:bodyPr>
          <a:lstStyle/>
          <a:p>
            <a:pPr algn="l" rtl="0"/>
            <a:r>
              <a:rPr lang="en-US" sz="2000" b="1" dirty="0" smtClean="0"/>
              <a:t>SHINC  Notice</a:t>
            </a:r>
            <a:r>
              <a:rPr lang="en-US" sz="2000" dirty="0" smtClean="0"/>
              <a:t>, Sunday, holidays included: NOR can be given even during holidays.</a:t>
            </a:r>
          </a:p>
          <a:p>
            <a:pPr algn="l" rtl="0"/>
            <a:r>
              <a:rPr lang="en-US" sz="2000" b="1" dirty="0" smtClean="0"/>
              <a:t>SHEX  Notice</a:t>
            </a:r>
            <a:r>
              <a:rPr lang="en-US" sz="2000" dirty="0" smtClean="0"/>
              <a:t>; Sunday, holidays Excluded: NOR can not be given during holidays.</a:t>
            </a:r>
          </a:p>
          <a:p>
            <a:pPr algn="l" rtl="0"/>
            <a:r>
              <a:rPr lang="en-US" sz="2000" b="1" dirty="0" smtClean="0"/>
              <a:t>FHINC  Notice; </a:t>
            </a:r>
            <a:r>
              <a:rPr lang="en-US" sz="2000" dirty="0" smtClean="0"/>
              <a:t>Friday, holidays included</a:t>
            </a:r>
          </a:p>
          <a:p>
            <a:pPr algn="l" rtl="0"/>
            <a:r>
              <a:rPr lang="en-US" sz="2000" b="1" dirty="0" smtClean="0"/>
              <a:t>FHEX  Notice; </a:t>
            </a:r>
            <a:r>
              <a:rPr lang="en-US" sz="2000" dirty="0" smtClean="0"/>
              <a:t>Friday, holidays Excluded</a:t>
            </a:r>
          </a:p>
          <a:p>
            <a:pPr algn="l" rtl="0"/>
            <a:endParaRPr lang="en-US" sz="2000" dirty="0" smtClean="0"/>
          </a:p>
          <a:p>
            <a:pPr algn="r"/>
            <a:r>
              <a:rPr lang="fa-IR" sz="2000" dirty="0" smtClean="0"/>
              <a:t>امکان محاسبه </a:t>
            </a:r>
            <a:r>
              <a:rPr lang="en-US" sz="2000" dirty="0" smtClean="0"/>
              <a:t>Lay-time </a:t>
            </a:r>
            <a:r>
              <a:rPr lang="fa-IR" sz="2000" dirty="0" smtClean="0"/>
              <a:t> بصورت </a:t>
            </a:r>
            <a:r>
              <a:rPr lang="en-US" sz="2000" dirty="0" err="1" smtClean="0"/>
              <a:t>Shinc</a:t>
            </a:r>
            <a:r>
              <a:rPr lang="fa-IR" sz="2000" dirty="0" smtClean="0"/>
              <a:t> امری متداول می باشد.</a:t>
            </a:r>
          </a:p>
          <a:p>
            <a:pPr algn="r"/>
            <a:endParaRPr lang="en-US" sz="2000" dirty="0" smtClean="0"/>
          </a:p>
          <a:p>
            <a:pPr algn="r"/>
            <a:r>
              <a:rPr lang="en-US" sz="2000" dirty="0" smtClean="0"/>
              <a:t>WIPON, WIBON, WIFPON, WCCON; </a:t>
            </a:r>
            <a:r>
              <a:rPr lang="fa-IR" sz="2000" dirty="0" smtClean="0"/>
              <a:t> اگر کشتی آماده پهلودهی و شروع بارگیری یا تخلیه باشد ولی به هر دلیلی در لنگرگاه نگه داشته شود </a:t>
            </a:r>
            <a:r>
              <a:rPr lang="en-US" sz="2000" dirty="0" smtClean="0"/>
              <a:t>Lay-time</a:t>
            </a:r>
            <a:r>
              <a:rPr lang="fa-IR" sz="2000" dirty="0" smtClean="0"/>
              <a:t> آغاز خواهد شد.</a:t>
            </a:r>
          </a:p>
          <a:p>
            <a:pPr algn="r"/>
            <a:endParaRPr lang="fa-IR" sz="2000" dirty="0" smtClean="0"/>
          </a:p>
          <a:p>
            <a:endParaRPr lang="fa-IR" sz="2000"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C/P terms</a:t>
            </a:r>
            <a:endParaRPr lang="fa-IR" dirty="0"/>
          </a:p>
        </p:txBody>
      </p:sp>
      <p:sp>
        <p:nvSpPr>
          <p:cNvPr id="3" name="Content Placeholder 2"/>
          <p:cNvSpPr>
            <a:spLocks noGrp="1"/>
          </p:cNvSpPr>
          <p:nvPr>
            <p:ph sz="quarter" idx="1"/>
          </p:nvPr>
        </p:nvSpPr>
        <p:spPr>
          <a:xfrm>
            <a:off x="301752" y="1527048"/>
            <a:ext cx="8503920" cy="4721352"/>
          </a:xfrm>
        </p:spPr>
        <p:txBody>
          <a:bodyPr>
            <a:normAutofit lnSpcReduction="10000"/>
          </a:bodyPr>
          <a:lstStyle/>
          <a:p>
            <a:pPr>
              <a:buNone/>
            </a:pPr>
            <a:r>
              <a:rPr lang="fa-IR" sz="2000" dirty="0" smtClean="0"/>
              <a:t>در </a:t>
            </a:r>
            <a:r>
              <a:rPr lang="en-US" sz="2000" dirty="0" err="1" smtClean="0"/>
              <a:t>Gencon</a:t>
            </a:r>
            <a:r>
              <a:rPr lang="fa-IR" sz="2000" dirty="0" smtClean="0"/>
              <a:t> اگر </a:t>
            </a:r>
            <a:r>
              <a:rPr lang="en-US" sz="2000" dirty="0" smtClean="0"/>
              <a:t>NOR</a:t>
            </a:r>
            <a:r>
              <a:rPr lang="fa-IR" sz="2000" dirty="0" smtClean="0"/>
              <a:t> قبل از ساعت 12 ظهر اعلام گردد </a:t>
            </a:r>
            <a:r>
              <a:rPr lang="en-US" sz="2000" dirty="0" smtClean="0"/>
              <a:t>lay-time</a:t>
            </a:r>
            <a:r>
              <a:rPr lang="fa-IR" sz="2000" dirty="0" smtClean="0"/>
              <a:t> از ساعت 13 همان روز شروع می شود و اگر بعد از ساعت 12 اعلام گردد </a:t>
            </a:r>
            <a:r>
              <a:rPr lang="en-US" sz="2000" dirty="0" smtClean="0"/>
              <a:t>lay-time</a:t>
            </a:r>
            <a:r>
              <a:rPr lang="fa-IR" sz="2000" dirty="0" smtClean="0"/>
              <a:t>  از ساعت 6 روز بعد آغاز می گردد.</a:t>
            </a:r>
          </a:p>
          <a:p>
            <a:r>
              <a:rPr lang="fa-IR" sz="2000" dirty="0" smtClean="0"/>
              <a:t>در </a:t>
            </a:r>
            <a:r>
              <a:rPr lang="en-US" sz="2000" dirty="0" err="1" smtClean="0"/>
              <a:t>Amwelsh</a:t>
            </a:r>
            <a:r>
              <a:rPr lang="en-US" sz="2000" dirty="0" smtClean="0"/>
              <a:t> </a:t>
            </a:r>
            <a:r>
              <a:rPr lang="fa-IR" sz="2000" dirty="0" smtClean="0"/>
              <a:t> زمان شروع </a:t>
            </a:r>
            <a:r>
              <a:rPr lang="en-US" sz="2000" dirty="0" smtClean="0"/>
              <a:t>Lay-time </a:t>
            </a:r>
            <a:r>
              <a:rPr lang="fa-IR" sz="2000" dirty="0" smtClean="0"/>
              <a:t>منوط به گذشت چند ساعت پس از صدور </a:t>
            </a:r>
            <a:r>
              <a:rPr lang="en-US" sz="2000" dirty="0" smtClean="0"/>
              <a:t>NOR</a:t>
            </a:r>
            <a:r>
              <a:rPr lang="fa-IR" sz="2000" dirty="0" smtClean="0"/>
              <a:t> می باشد.</a:t>
            </a:r>
          </a:p>
          <a:p>
            <a:r>
              <a:rPr lang="en-US" sz="2000" dirty="0" smtClean="0"/>
              <a:t>Running days </a:t>
            </a:r>
            <a:r>
              <a:rPr lang="fa-IR" sz="2000" dirty="0" smtClean="0"/>
              <a:t>روزهای تعطیل هم محاسبه می گردد.</a:t>
            </a:r>
            <a:r>
              <a:rPr lang="en-US" sz="2000" dirty="0" smtClean="0"/>
              <a:t> </a:t>
            </a:r>
            <a:endParaRPr lang="fa-IR" sz="2000" dirty="0" smtClean="0"/>
          </a:p>
          <a:p>
            <a:endParaRPr lang="fa-IR" sz="2000" dirty="0" smtClean="0"/>
          </a:p>
          <a:p>
            <a:r>
              <a:rPr lang="en-US" sz="2000" dirty="0" smtClean="0"/>
              <a:t>Working day of 24 hours</a:t>
            </a:r>
            <a:r>
              <a:rPr lang="fa-IR" sz="2000" dirty="0" smtClean="0"/>
              <a:t> روز کاری 24 ساعته</a:t>
            </a:r>
          </a:p>
          <a:p>
            <a:r>
              <a:rPr lang="en-US" sz="2000" dirty="0" smtClean="0"/>
              <a:t>Working day of 24 hours consecutive</a:t>
            </a:r>
            <a:r>
              <a:rPr lang="fa-IR" sz="2000" dirty="0" smtClean="0"/>
              <a:t> روز کاری 24 ساعته متوالی، به نفع مالک کشتی است، ساعت های تنفس بین شیفت کاری جززمان </a:t>
            </a:r>
            <a:r>
              <a:rPr lang="en-US" sz="2000" dirty="0" smtClean="0"/>
              <a:t>Lay-time </a:t>
            </a:r>
            <a:r>
              <a:rPr lang="fa-IR" sz="2000" dirty="0" smtClean="0"/>
              <a:t>محسوب می گردد.</a:t>
            </a:r>
          </a:p>
          <a:p>
            <a:endParaRPr lang="fa-IR" sz="2000" dirty="0" smtClean="0"/>
          </a:p>
          <a:p>
            <a:r>
              <a:rPr lang="en-US" sz="2000" dirty="0" smtClean="0"/>
              <a:t>Weather permitting</a:t>
            </a:r>
            <a:r>
              <a:rPr lang="fa-IR" sz="2000" dirty="0" smtClean="0"/>
              <a:t> تعداد ساعت بارندگی که واقعا“ باعث توقف عملیات بارگیری و تخلیه شده اند جز زمان</a:t>
            </a:r>
            <a:r>
              <a:rPr lang="en-US" sz="2000" dirty="0" smtClean="0"/>
              <a:t> Lay-time</a:t>
            </a:r>
            <a:r>
              <a:rPr lang="fa-IR" sz="2000" dirty="0" smtClean="0"/>
              <a:t> محاسبه نمی گردد. </a:t>
            </a:r>
            <a:endParaRPr lang="en-US" sz="2000" dirty="0" smtClean="0"/>
          </a:p>
          <a:p>
            <a:r>
              <a:rPr lang="fa-IR" sz="2000" dirty="0" smtClean="0"/>
              <a:t> </a:t>
            </a:r>
            <a:r>
              <a:rPr lang="en-US" sz="2000" dirty="0" smtClean="0"/>
              <a:t>Weather working day</a:t>
            </a:r>
            <a:r>
              <a:rPr lang="fa-IR" sz="2000" dirty="0" smtClean="0"/>
              <a:t> چه عملیات تخلیه و بارگیری شروع شده باشد یا نه مدت زمان بارندگی از </a:t>
            </a:r>
            <a:r>
              <a:rPr lang="en-US" sz="2000" dirty="0" smtClean="0"/>
              <a:t>Lay-time </a:t>
            </a:r>
            <a:r>
              <a:rPr lang="fa-IR" sz="2000" smtClean="0"/>
              <a:t>کسر می شود.</a:t>
            </a:r>
            <a:endParaRPr lang="fa-IR" sz="2000"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Payment of Freight</a:t>
            </a:r>
            <a:br>
              <a:rPr lang="en-US" b="1" dirty="0" smtClean="0">
                <a:solidFill>
                  <a:schemeClr val="tx1"/>
                </a:solidFill>
              </a:rPr>
            </a:br>
            <a:endParaRPr lang="fa-IR" b="1" dirty="0">
              <a:solidFill>
                <a:schemeClr val="tx1"/>
              </a:solidFill>
            </a:endParaRPr>
          </a:p>
        </p:txBody>
      </p:sp>
      <p:sp>
        <p:nvSpPr>
          <p:cNvPr id="3" name="Content Placeholder 2"/>
          <p:cNvSpPr>
            <a:spLocks noGrp="1"/>
          </p:cNvSpPr>
          <p:nvPr>
            <p:ph sz="quarter" idx="1"/>
          </p:nvPr>
        </p:nvSpPr>
        <p:spPr/>
        <p:txBody>
          <a:bodyPr>
            <a:normAutofit/>
          </a:bodyPr>
          <a:lstStyle/>
          <a:p>
            <a:endParaRPr lang="fa-IR" sz="2000" dirty="0"/>
          </a:p>
        </p:txBody>
      </p:sp>
      <p:pic>
        <p:nvPicPr>
          <p:cNvPr id="1026" name="Picture 2"/>
          <p:cNvPicPr>
            <a:picLocks noChangeAspect="1" noChangeArrowheads="1"/>
          </p:cNvPicPr>
          <p:nvPr/>
        </p:nvPicPr>
        <p:blipFill>
          <a:blip r:embed="rId2" cstate="print"/>
          <a:srcRect/>
          <a:stretch>
            <a:fillRect/>
          </a:stretch>
        </p:blipFill>
        <p:spPr bwMode="auto">
          <a:xfrm>
            <a:off x="37253" y="1752600"/>
            <a:ext cx="9106748" cy="5105400"/>
          </a:xfrm>
          <a:prstGeom prst="rect">
            <a:avLst/>
          </a:prstGeom>
          <a:noFill/>
          <a:ln w="9525">
            <a:noFill/>
            <a:miter lim="800000"/>
            <a:headEnd/>
            <a:tailEnd/>
          </a:ln>
        </p:spPr>
      </p:pic>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Signing bills of lading</a:t>
            </a:r>
            <a:endParaRPr lang="fa-IR" b="1" dirty="0">
              <a:solidFill>
                <a:schemeClr val="tx1"/>
              </a:solidFill>
            </a:endParaRPr>
          </a:p>
        </p:txBody>
      </p:sp>
      <p:sp>
        <p:nvSpPr>
          <p:cNvPr id="3" name="Content Placeholder 2"/>
          <p:cNvSpPr>
            <a:spLocks noGrp="1"/>
          </p:cNvSpPr>
          <p:nvPr>
            <p:ph sz="quarter" idx="1"/>
          </p:nvPr>
        </p:nvSpPr>
        <p:spPr/>
        <p:txBody>
          <a:bodyPr/>
          <a:lstStyle/>
          <a:p>
            <a:endParaRPr lang="fa-IR" dirty="0"/>
          </a:p>
        </p:txBody>
      </p:sp>
      <p:pic>
        <p:nvPicPr>
          <p:cNvPr id="2050" name="Picture 2"/>
          <p:cNvPicPr>
            <a:picLocks noChangeAspect="1" noChangeArrowheads="1"/>
          </p:cNvPicPr>
          <p:nvPr/>
        </p:nvPicPr>
        <p:blipFill>
          <a:blip r:embed="rId2" cstate="print"/>
          <a:srcRect/>
          <a:stretch>
            <a:fillRect/>
          </a:stretch>
        </p:blipFill>
        <p:spPr bwMode="auto">
          <a:xfrm>
            <a:off x="0" y="1371600"/>
            <a:ext cx="9126274" cy="5486400"/>
          </a:xfrm>
          <a:prstGeom prst="rect">
            <a:avLst/>
          </a:prstGeom>
          <a:noFill/>
        </p:spPr>
      </p:pic>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Autofit/>
          </a:bodyPr>
          <a:lstStyle/>
          <a:p>
            <a:r>
              <a:rPr lang="en-US" sz="2800" b="1" dirty="0" smtClean="0">
                <a:solidFill>
                  <a:schemeClr val="tx1"/>
                </a:solidFill>
              </a:rPr>
              <a:t>Situations when master must not sign B/L as presented by charterer</a:t>
            </a:r>
            <a:endParaRPr lang="fa-IR" sz="2800" b="1" dirty="0">
              <a:solidFill>
                <a:schemeClr val="tx1"/>
              </a:solidFill>
            </a:endParaRPr>
          </a:p>
        </p:txBody>
      </p:sp>
      <p:sp>
        <p:nvSpPr>
          <p:cNvPr id="3" name="Content Placeholder 2"/>
          <p:cNvSpPr>
            <a:spLocks noGrp="1"/>
          </p:cNvSpPr>
          <p:nvPr>
            <p:ph sz="quarter" idx="1"/>
          </p:nvPr>
        </p:nvSpPr>
        <p:spPr>
          <a:xfrm>
            <a:off x="301752" y="1600200"/>
            <a:ext cx="8503920" cy="4572000"/>
          </a:xfrm>
        </p:spPr>
        <p:txBody>
          <a:bodyPr>
            <a:normAutofit fontScale="92500" lnSpcReduction="20000"/>
          </a:bodyPr>
          <a:lstStyle/>
          <a:p>
            <a:pPr algn="l" rtl="0">
              <a:lnSpc>
                <a:spcPct val="150000"/>
              </a:lnSpc>
            </a:pPr>
            <a:r>
              <a:rPr lang="en-US" dirty="0" smtClean="0"/>
              <a:t>Destination outside C/P terms</a:t>
            </a:r>
          </a:p>
          <a:p>
            <a:pPr algn="l" rtl="0">
              <a:lnSpc>
                <a:spcPct val="150000"/>
              </a:lnSpc>
            </a:pPr>
            <a:r>
              <a:rPr lang="en-US" dirty="0" smtClean="0"/>
              <a:t>Clauses expressly required by C/P is missing, master to sign B/L</a:t>
            </a:r>
          </a:p>
          <a:p>
            <a:pPr algn="l" rtl="0">
              <a:lnSpc>
                <a:spcPct val="150000"/>
              </a:lnSpc>
            </a:pPr>
            <a:r>
              <a:rPr lang="en-US" dirty="0" smtClean="0"/>
              <a:t>Wrong description of condition, quantity and nature of cargo</a:t>
            </a:r>
          </a:p>
          <a:p>
            <a:pPr algn="l" rtl="0">
              <a:lnSpc>
                <a:spcPct val="150000"/>
              </a:lnSpc>
            </a:pPr>
            <a:r>
              <a:rPr lang="en-US" dirty="0" smtClean="0"/>
              <a:t>Incorrect date</a:t>
            </a:r>
          </a:p>
          <a:p>
            <a:pPr algn="l" rtl="0">
              <a:lnSpc>
                <a:spcPct val="150000"/>
              </a:lnSpc>
            </a:pPr>
            <a:r>
              <a:rPr lang="en-US" dirty="0" smtClean="0"/>
              <a:t>Stating cargo loaded under deck when not</a:t>
            </a:r>
          </a:p>
          <a:p>
            <a:pPr algn="l" rtl="0">
              <a:lnSpc>
                <a:spcPct val="150000"/>
              </a:lnSpc>
            </a:pPr>
            <a:r>
              <a:rPr lang="en-US" dirty="0" smtClean="0"/>
              <a:t>Stating freight prepaid when not</a:t>
            </a:r>
            <a:endParaRPr lang="fa-IR"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solidFill>
                  <a:schemeClr val="tx1"/>
                </a:solidFill>
              </a:rPr>
              <a:t>You are departure from </a:t>
            </a:r>
            <a:r>
              <a:rPr lang="en-US" sz="2400" b="1" dirty="0" err="1" smtClean="0">
                <a:solidFill>
                  <a:schemeClr val="tx1"/>
                </a:solidFill>
              </a:rPr>
              <a:t>bandar</a:t>
            </a:r>
            <a:r>
              <a:rPr lang="en-US" sz="2400" b="1" dirty="0" smtClean="0">
                <a:solidFill>
                  <a:schemeClr val="tx1"/>
                </a:solidFill>
              </a:rPr>
              <a:t> </a:t>
            </a:r>
            <a:r>
              <a:rPr lang="en-US" sz="2400" b="1" dirty="0" err="1" smtClean="0">
                <a:solidFill>
                  <a:schemeClr val="tx1"/>
                </a:solidFill>
              </a:rPr>
              <a:t>abbas</a:t>
            </a:r>
            <a:r>
              <a:rPr lang="en-US" sz="2400" b="1" dirty="0" smtClean="0">
                <a:solidFill>
                  <a:schemeClr val="tx1"/>
                </a:solidFill>
              </a:rPr>
              <a:t> and suppose to drop anchor in </a:t>
            </a:r>
            <a:r>
              <a:rPr lang="en-US" sz="2400" b="1" dirty="0" err="1" smtClean="0">
                <a:solidFill>
                  <a:schemeClr val="tx1"/>
                </a:solidFill>
              </a:rPr>
              <a:t>khore</a:t>
            </a:r>
            <a:r>
              <a:rPr lang="en-US" sz="2400" b="1" dirty="0" smtClean="0">
                <a:solidFill>
                  <a:schemeClr val="tx1"/>
                </a:solidFill>
              </a:rPr>
              <a:t> </a:t>
            </a:r>
            <a:r>
              <a:rPr lang="en-US" sz="2400" b="1" dirty="0" err="1" smtClean="0">
                <a:solidFill>
                  <a:schemeClr val="tx1"/>
                </a:solidFill>
              </a:rPr>
              <a:t>fakkan</a:t>
            </a:r>
            <a:r>
              <a:rPr lang="en-US" sz="2400" b="1" dirty="0" smtClean="0">
                <a:solidFill>
                  <a:schemeClr val="tx1"/>
                </a:solidFill>
              </a:rPr>
              <a:t> explain your action?</a:t>
            </a:r>
            <a:endParaRPr lang="fa-IR" sz="2400" b="1" dirty="0">
              <a:solidFill>
                <a:schemeClr val="tx1"/>
              </a:solidFill>
            </a:endParaRPr>
          </a:p>
        </p:txBody>
      </p:sp>
      <p:sp>
        <p:nvSpPr>
          <p:cNvPr id="3" name="Content Placeholder 2"/>
          <p:cNvSpPr>
            <a:spLocks noGrp="1"/>
          </p:cNvSpPr>
          <p:nvPr>
            <p:ph sz="quarter" idx="1"/>
          </p:nvPr>
        </p:nvSpPr>
        <p:spPr>
          <a:xfrm>
            <a:off x="301752" y="1219200"/>
            <a:ext cx="8503920" cy="5105400"/>
          </a:xfrm>
        </p:spPr>
        <p:txBody>
          <a:bodyPr>
            <a:noAutofit/>
          </a:bodyPr>
          <a:lstStyle/>
          <a:p>
            <a:pPr algn="l" rtl="0">
              <a:lnSpc>
                <a:spcPct val="120000"/>
              </a:lnSpc>
            </a:pPr>
            <a:r>
              <a:rPr lang="en-US" sz="2000" dirty="0" smtClean="0"/>
              <a:t>Normal planning and preparation</a:t>
            </a:r>
          </a:p>
          <a:p>
            <a:pPr algn="l" rtl="0">
              <a:lnSpc>
                <a:spcPct val="120000"/>
              </a:lnSpc>
            </a:pPr>
            <a:r>
              <a:rPr lang="en-US" sz="2000" dirty="0" smtClean="0"/>
              <a:t>The entire operation of the anchoring should be done under power. </a:t>
            </a:r>
          </a:p>
          <a:p>
            <a:pPr algn="l" rtl="0">
              <a:lnSpc>
                <a:spcPct val="120000"/>
              </a:lnSpc>
            </a:pPr>
            <a:r>
              <a:rPr lang="en-US" sz="2000" dirty="0" smtClean="0"/>
              <a:t>The gypsy should not be taken out of gear at all, because the heave weight of the cable between sea bed and hawse pipe will undoubtedly take charge. </a:t>
            </a:r>
          </a:p>
          <a:p>
            <a:pPr algn="l" rtl="0">
              <a:lnSpc>
                <a:spcPct val="120000"/>
              </a:lnSpc>
            </a:pPr>
            <a:r>
              <a:rPr lang="en-US" sz="2000" dirty="0" smtClean="0"/>
              <a:t>The anchor party should have an idea of the depth of the water, and be able to estimate when the anchor is on the bottom. </a:t>
            </a:r>
          </a:p>
          <a:p>
            <a:pPr algn="l" rtl="0">
              <a:lnSpc>
                <a:spcPct val="120000"/>
              </a:lnSpc>
            </a:pPr>
            <a:r>
              <a:rPr lang="en-US" sz="2000" dirty="0" smtClean="0"/>
              <a:t>As the vessel drops astern once the anchor begins to hold, the cable should be seen to grow slightly.</a:t>
            </a:r>
          </a:p>
          <a:p>
            <a:pPr algn="l" rtl="0">
              <a:lnSpc>
                <a:spcPct val="120000"/>
              </a:lnSpc>
            </a:pPr>
            <a:r>
              <a:rPr lang="en-US" sz="2000" dirty="0" smtClean="0"/>
              <a:t>It will be increasingly difficult to see the cable snatching or growing to indicate that the vessel is brought up.</a:t>
            </a:r>
          </a:p>
          <a:p>
            <a:pPr algn="l" rtl="0">
              <a:lnSpc>
                <a:spcPct val="120000"/>
              </a:lnSpc>
            </a:pPr>
            <a:r>
              <a:rPr lang="en-US" sz="2000" dirty="0" smtClean="0"/>
              <a:t>When lowering away, under no circumstances, should the anchor cable be allowed to run out from the brake.</a:t>
            </a:r>
            <a:endParaRPr lang="fa-IR" sz="2000"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solidFill>
                  <a:schemeClr val="tx1"/>
                </a:solidFill>
              </a:rPr>
              <a:t>Your SAFCON certificate is expired what is your action, do you sail with v/l?</a:t>
            </a:r>
            <a:endParaRPr lang="fa-IR" sz="2400" b="1" dirty="0">
              <a:solidFill>
                <a:schemeClr val="tx1"/>
              </a:solidFill>
            </a:endParaRPr>
          </a:p>
        </p:txBody>
      </p:sp>
      <p:sp>
        <p:nvSpPr>
          <p:cNvPr id="3" name="Content Placeholder 2"/>
          <p:cNvSpPr>
            <a:spLocks noGrp="1"/>
          </p:cNvSpPr>
          <p:nvPr>
            <p:ph sz="quarter" idx="1"/>
          </p:nvPr>
        </p:nvSpPr>
        <p:spPr>
          <a:xfrm>
            <a:off x="301752" y="1219200"/>
            <a:ext cx="8503920" cy="5410200"/>
          </a:xfrm>
        </p:spPr>
        <p:txBody>
          <a:bodyPr>
            <a:noAutofit/>
          </a:bodyPr>
          <a:lstStyle/>
          <a:p>
            <a:pPr algn="just" rtl="0">
              <a:lnSpc>
                <a:spcPct val="170000"/>
              </a:lnSpc>
            </a:pPr>
            <a:r>
              <a:rPr lang="en-US" sz="1800" dirty="0" smtClean="0"/>
              <a:t>When the SAFCON is expired, the vessel becomes out of class. </a:t>
            </a:r>
          </a:p>
          <a:p>
            <a:pPr algn="just" rtl="0">
              <a:lnSpc>
                <a:spcPct val="170000"/>
              </a:lnSpc>
            </a:pPr>
            <a:r>
              <a:rPr lang="en-US" sz="1800" dirty="0" smtClean="0"/>
              <a:t>As the main requirement of the insurance underwriters is that the ship has to be under class at all times, automatically the vessel losses her insurance cover.</a:t>
            </a:r>
          </a:p>
          <a:p>
            <a:pPr algn="just" rtl="0">
              <a:lnSpc>
                <a:spcPct val="170000"/>
              </a:lnSpc>
            </a:pPr>
            <a:r>
              <a:rPr lang="en-US" sz="1800" dirty="0" smtClean="0"/>
              <a:t>The P&amp;I cover will be suspended.</a:t>
            </a:r>
          </a:p>
          <a:p>
            <a:pPr algn="just" rtl="0">
              <a:lnSpc>
                <a:spcPct val="170000"/>
              </a:lnSpc>
            </a:pPr>
            <a:r>
              <a:rPr lang="en-US" sz="1800" dirty="0" smtClean="0"/>
              <a:t>As the class is the requirement of the charter party, the vessel becomes off hire and in most of the contracts, it is the breach of contract. </a:t>
            </a:r>
          </a:p>
          <a:p>
            <a:pPr algn="just" rtl="0">
              <a:lnSpc>
                <a:spcPct val="170000"/>
              </a:lnSpc>
            </a:pPr>
            <a:r>
              <a:rPr lang="en-US" sz="1800" dirty="0" smtClean="0"/>
              <a:t>As a master, I have to give prior notice to the owner to take action about revalidation of the certificate.</a:t>
            </a:r>
          </a:p>
          <a:p>
            <a:pPr algn="just" rtl="0">
              <a:lnSpc>
                <a:spcPct val="170000"/>
              </a:lnSpc>
            </a:pPr>
            <a:r>
              <a:rPr lang="en-US" sz="1800" dirty="0" smtClean="0"/>
              <a:t>If the certificate is expired, I have to notify the owner, inform the class, inform the charterer and underwriter (through owner) to obtain new insurance cover and to make new agreement with the charterer. </a:t>
            </a:r>
          </a:p>
          <a:p>
            <a:pPr algn="just" rtl="0">
              <a:lnSpc>
                <a:spcPct val="170000"/>
              </a:lnSpc>
            </a:pPr>
            <a:endParaRPr lang="fa-IR"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Noxious liquid substances in bulk </a:t>
            </a:r>
            <a:endParaRPr lang="fa-IR" dirty="0">
              <a:solidFill>
                <a:schemeClr val="tx1"/>
              </a:solidFill>
            </a:endParaRPr>
          </a:p>
        </p:txBody>
      </p:sp>
      <p:sp>
        <p:nvSpPr>
          <p:cNvPr id="3" name="Content Placeholder 2"/>
          <p:cNvSpPr>
            <a:spLocks noGrp="1"/>
          </p:cNvSpPr>
          <p:nvPr>
            <p:ph sz="quarter" idx="1"/>
          </p:nvPr>
        </p:nvSpPr>
        <p:spPr>
          <a:xfrm>
            <a:off x="301752" y="1527048"/>
            <a:ext cx="8503920" cy="4873752"/>
          </a:xfrm>
        </p:spPr>
        <p:txBody>
          <a:bodyPr>
            <a:normAutofit lnSpcReduction="10000"/>
          </a:bodyPr>
          <a:lstStyle/>
          <a:p>
            <a:pPr marL="457200" indent="-457200" algn="l" rtl="0">
              <a:buNone/>
            </a:pPr>
            <a:r>
              <a:rPr lang="en-US" sz="1900" b="1" dirty="0" smtClean="0"/>
              <a:t>1.Procedures and arrangements manual </a:t>
            </a:r>
          </a:p>
          <a:p>
            <a:pPr marL="514350" indent="-514350" algn="just" rtl="0">
              <a:buNone/>
            </a:pPr>
            <a:r>
              <a:rPr lang="en-US" sz="1900" b="1" dirty="0" smtClean="0"/>
              <a:t>2. Shipboard marine pollution emergency plan for noxious liquid substances </a:t>
            </a:r>
          </a:p>
          <a:p>
            <a:pPr marL="514350" indent="-514350" algn="just" rtl="0">
              <a:buNone/>
            </a:pPr>
            <a:r>
              <a:rPr lang="en-US" sz="1900" b="1" dirty="0" smtClean="0"/>
              <a:t>3. Cargo Record Book </a:t>
            </a:r>
          </a:p>
          <a:p>
            <a:pPr marL="514350" indent="-514350" algn="just" rtl="0">
              <a:buNone/>
            </a:pPr>
            <a:r>
              <a:rPr lang="en-US" sz="1900" b="1" dirty="0" smtClean="0"/>
              <a:t>4. International Pollution Prevention Certificate for the carriage of noxious liquid substances in bulk </a:t>
            </a:r>
          </a:p>
          <a:p>
            <a:pPr marL="514350" indent="-514350" algn="just" rtl="0">
              <a:buNone/>
            </a:pPr>
            <a:r>
              <a:rPr lang="en-US" sz="1900" b="1" dirty="0" smtClean="0"/>
              <a:t>5. Dangerous goods manifest or stowage plan </a:t>
            </a:r>
          </a:p>
          <a:p>
            <a:pPr marL="514350" indent="-514350" algn="just" rtl="0">
              <a:buNone/>
            </a:pPr>
            <a:r>
              <a:rPr lang="en-US" sz="1900" b="1" dirty="0" smtClean="0"/>
              <a:t>6(a).Certificate of Fitness for the Carriage of Dangerous Chemicals in Bulk </a:t>
            </a:r>
            <a:r>
              <a:rPr lang="en-US" sz="2000" b="1" dirty="0" smtClean="0"/>
              <a:t>(</a:t>
            </a:r>
            <a:r>
              <a:rPr lang="en-US" sz="2000" dirty="0" smtClean="0"/>
              <a:t>chemical tankers constructed before 1 July 1986 )</a:t>
            </a:r>
            <a:endParaRPr lang="en-US" sz="2000" b="1" dirty="0" smtClean="0"/>
          </a:p>
          <a:p>
            <a:pPr marL="514350" indent="-514350" algn="just" rtl="0">
              <a:buNone/>
            </a:pPr>
            <a:r>
              <a:rPr lang="en-US" sz="1900" b="1" dirty="0" smtClean="0"/>
              <a:t>6(b).International Certificate of Fitness for the Carriage of Dangerous Chemicals in Bulk (</a:t>
            </a:r>
            <a:r>
              <a:rPr lang="en-US" sz="2000" dirty="0" smtClean="0"/>
              <a:t>chemical tankers constructed on or after 1 July 1986)</a:t>
            </a:r>
          </a:p>
          <a:p>
            <a:pPr marL="514350" indent="-514350" algn="just" rtl="0">
              <a:buNone/>
            </a:pPr>
            <a:r>
              <a:rPr lang="en-US" sz="1900" b="1" dirty="0" smtClean="0"/>
              <a:t>7. Certificate of Fitness for the Carriage of Liquefied Gases in Bulk </a:t>
            </a:r>
            <a:endParaRPr lang="en-US" sz="1900" dirty="0" smtClean="0"/>
          </a:p>
          <a:p>
            <a:pPr marL="514350" indent="-514350" algn="just" rtl="0">
              <a:buNone/>
            </a:pPr>
            <a:r>
              <a:rPr lang="en-US" sz="1900" dirty="0" smtClean="0"/>
              <a:t> </a:t>
            </a:r>
            <a:r>
              <a:rPr lang="en-US" sz="1900" b="1" dirty="0" smtClean="0"/>
              <a:t>8. International Certificate of Fitness for the Carriage of Liquefied Gases in Bulk </a:t>
            </a:r>
          </a:p>
          <a:p>
            <a:pPr marL="514350" indent="-514350" algn="ctr" rtl="0">
              <a:buNone/>
            </a:pPr>
            <a:r>
              <a:rPr lang="en-US" sz="2000" dirty="0" smtClean="0"/>
              <a:t>Gas carriers constructed on or after July 1986. </a:t>
            </a:r>
            <a:endParaRPr lang="fa-IR" sz="1900" b="1" dirty="0" smtClean="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Autofit/>
          </a:bodyPr>
          <a:lstStyle/>
          <a:p>
            <a:r>
              <a:rPr lang="en-US" sz="3200" b="1" dirty="0" smtClean="0">
                <a:solidFill>
                  <a:schemeClr val="tx1"/>
                </a:solidFill>
              </a:rPr>
              <a:t>Entries in the Oil Record Book </a:t>
            </a:r>
            <a:br>
              <a:rPr lang="en-US" sz="3200" b="1" dirty="0" smtClean="0">
                <a:solidFill>
                  <a:schemeClr val="tx1"/>
                </a:solidFill>
              </a:rPr>
            </a:br>
            <a:endParaRPr lang="fa-IR" sz="3200" b="1"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fontScale="70000" lnSpcReduction="20000"/>
          </a:bodyPr>
          <a:lstStyle/>
          <a:p>
            <a:pPr algn="l" rtl="0">
              <a:buNone/>
            </a:pPr>
            <a:r>
              <a:rPr lang="en-US" u="sng" dirty="0" smtClean="0"/>
              <a:t>Machinery Space Operations (all ships)</a:t>
            </a:r>
          </a:p>
          <a:p>
            <a:pPr algn="l" rtl="0">
              <a:buNone/>
            </a:pPr>
            <a:r>
              <a:rPr lang="en-US" dirty="0" smtClean="0"/>
              <a:t></a:t>
            </a:r>
            <a:r>
              <a:rPr lang="en-US" sz="2600" dirty="0" smtClean="0"/>
              <a:t>ballasting or cleaning of oil fuel tanks;</a:t>
            </a:r>
          </a:p>
          <a:p>
            <a:pPr algn="l" rtl="0">
              <a:buNone/>
            </a:pPr>
            <a:r>
              <a:rPr lang="en-US" sz="2600" dirty="0" smtClean="0"/>
              <a:t>discharging ballast or cleaning water from oil fuel tanks;</a:t>
            </a:r>
          </a:p>
          <a:p>
            <a:pPr algn="l" rtl="0">
              <a:buNone/>
            </a:pPr>
            <a:r>
              <a:rPr lang="en-US" sz="2600" dirty="0" smtClean="0"/>
              <a:t>disposal of oily residues (sludge);</a:t>
            </a:r>
          </a:p>
          <a:p>
            <a:pPr algn="l" rtl="0">
              <a:buNone/>
            </a:pPr>
            <a:r>
              <a:rPr lang="en-US" sz="2600" dirty="0" smtClean="0"/>
              <a:t>discharging overboard bilge water which has accumulated in machinery spaces;</a:t>
            </a:r>
          </a:p>
          <a:p>
            <a:pPr algn="l" rtl="0">
              <a:buNone/>
            </a:pPr>
            <a:endParaRPr lang="en-US" dirty="0" smtClean="0"/>
          </a:p>
          <a:p>
            <a:pPr algn="l" rtl="0">
              <a:buNone/>
            </a:pPr>
            <a:r>
              <a:rPr lang="en-US" u="sng" dirty="0" smtClean="0"/>
              <a:t>Cargo/Ballast Operations (Oil Tankers)</a:t>
            </a:r>
          </a:p>
          <a:p>
            <a:pPr algn="l" rtl="0">
              <a:buNone/>
            </a:pPr>
            <a:r>
              <a:rPr lang="en-US" sz="2600" dirty="0" smtClean="0"/>
              <a:t>loading oil cargo;</a:t>
            </a:r>
          </a:p>
          <a:p>
            <a:pPr algn="l" rtl="0">
              <a:buNone/>
            </a:pPr>
            <a:r>
              <a:rPr lang="en-US" sz="2600" dirty="0" smtClean="0"/>
              <a:t>internal transfer of oil cargo during voyage;</a:t>
            </a:r>
          </a:p>
          <a:p>
            <a:pPr algn="l" rtl="0">
              <a:buNone/>
            </a:pPr>
            <a:r>
              <a:rPr lang="en-US" sz="2600" dirty="0" smtClean="0"/>
              <a:t>unloading oil cargo;</a:t>
            </a:r>
          </a:p>
          <a:p>
            <a:pPr algn="l" rtl="0">
              <a:buNone/>
            </a:pPr>
            <a:r>
              <a:rPr lang="en-US" sz="2600" dirty="0" smtClean="0"/>
              <a:t>ballasting cargo tanks and dedicated clean ballast tanks;</a:t>
            </a:r>
          </a:p>
          <a:p>
            <a:pPr algn="l" rtl="0">
              <a:buNone/>
            </a:pPr>
            <a:r>
              <a:rPr lang="en-US" sz="2600" dirty="0" smtClean="0"/>
              <a:t>cleaning cargo tanks including crude oil washing;</a:t>
            </a:r>
          </a:p>
          <a:p>
            <a:pPr algn="l" rtl="0">
              <a:buNone/>
            </a:pPr>
            <a:r>
              <a:rPr lang="en-US" sz="2600" dirty="0" smtClean="0"/>
              <a:t>discharging ballast except from segregated ballast tanks;</a:t>
            </a:r>
          </a:p>
          <a:p>
            <a:pPr algn="l" rtl="0">
              <a:buNone/>
            </a:pPr>
            <a:r>
              <a:rPr lang="en-US" sz="2600" dirty="0" smtClean="0"/>
              <a:t>discharging water from slop tanks;</a:t>
            </a:r>
          </a:p>
          <a:p>
            <a:pPr algn="l" rtl="0">
              <a:buNone/>
            </a:pPr>
            <a:r>
              <a:rPr lang="en-US" sz="2600" dirty="0" smtClean="0"/>
              <a:t>closing, after the discharge of the contents of slop tanks, all valves or similar devices opened to permit such operations;</a:t>
            </a:r>
            <a:endParaRPr lang="fa-IR" sz="2600"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Smoke from no.3 hold, action</a:t>
            </a:r>
            <a:endParaRPr lang="fa-IR" b="1" dirty="0">
              <a:solidFill>
                <a:schemeClr val="tx1"/>
              </a:solidFill>
            </a:endParaRPr>
          </a:p>
        </p:txBody>
      </p:sp>
      <p:sp>
        <p:nvSpPr>
          <p:cNvPr id="3" name="Content Placeholder 2"/>
          <p:cNvSpPr>
            <a:spLocks noGrp="1"/>
          </p:cNvSpPr>
          <p:nvPr>
            <p:ph sz="quarter" idx="1"/>
          </p:nvPr>
        </p:nvSpPr>
        <p:spPr>
          <a:xfrm>
            <a:off x="301752" y="1295400"/>
            <a:ext cx="8503920" cy="5181600"/>
          </a:xfrm>
        </p:spPr>
        <p:txBody>
          <a:bodyPr>
            <a:noAutofit/>
          </a:bodyPr>
          <a:lstStyle/>
          <a:p>
            <a:pPr algn="l" rtl="0">
              <a:buNone/>
            </a:pPr>
            <a:r>
              <a:rPr lang="en-US" sz="1600" dirty="0" smtClean="0"/>
              <a:t>- Rise emergency alarm.</a:t>
            </a:r>
          </a:p>
          <a:p>
            <a:pPr algn="l" rtl="0">
              <a:buNone/>
            </a:pPr>
            <a:r>
              <a:rPr lang="en-US" sz="1600" dirty="0" smtClean="0"/>
              <a:t>- Head count all personnel.</a:t>
            </a:r>
          </a:p>
          <a:p>
            <a:pPr algn="l" rtl="0">
              <a:buNone/>
            </a:pPr>
            <a:r>
              <a:rPr lang="en-US" sz="1600" dirty="0" smtClean="0"/>
              <a:t>- All F.F.A equipment to be ready/make ready both life boats for emergency abandon.</a:t>
            </a:r>
          </a:p>
          <a:p>
            <a:pPr algn="l" rtl="0">
              <a:buNone/>
            </a:pPr>
            <a:r>
              <a:rPr lang="en-US" sz="1600" dirty="0" smtClean="0"/>
              <a:t>- Assess the reason of smoke; if possible enter into hold by B.A set to assess the reason.</a:t>
            </a:r>
          </a:p>
          <a:p>
            <a:pPr algn="l" rtl="0">
              <a:buNone/>
            </a:pPr>
            <a:r>
              <a:rPr lang="en-US" sz="1600" dirty="0" smtClean="0"/>
              <a:t>- If smoke is from source of fire, assess the type of fire.</a:t>
            </a:r>
          </a:p>
          <a:p>
            <a:pPr algn="l" rtl="0">
              <a:buNone/>
            </a:pPr>
            <a:r>
              <a:rPr lang="en-US" sz="1600" dirty="0" smtClean="0"/>
              <a:t>-  start boundary cooling from the start of extinguishing.</a:t>
            </a:r>
          </a:p>
          <a:p>
            <a:pPr algn="l" rtl="0">
              <a:buNone/>
            </a:pPr>
            <a:r>
              <a:rPr lang="en-US" sz="1600" dirty="0" smtClean="0"/>
              <a:t>- close all ventilators and booby hatches.</a:t>
            </a:r>
          </a:p>
          <a:p>
            <a:pPr algn="l" rtl="0">
              <a:buNone/>
            </a:pPr>
            <a:r>
              <a:rPr lang="en-US" sz="1600" dirty="0" smtClean="0"/>
              <a:t>- If ship is equipped with CO2 system, release sufficient CO2 bottle into cargo hold.</a:t>
            </a:r>
          </a:p>
          <a:p>
            <a:pPr algn="l" rtl="0">
              <a:buNone/>
            </a:pPr>
            <a:r>
              <a:rPr lang="en-US" sz="1600" dirty="0" smtClean="0"/>
              <a:t>- checking temperature of hold continuously.</a:t>
            </a:r>
          </a:p>
          <a:p>
            <a:pPr algn="l" rtl="0">
              <a:buNone/>
            </a:pPr>
            <a:r>
              <a:rPr lang="en-US" sz="1600" dirty="0" smtClean="0"/>
              <a:t>- If fire extinguished apparently, checking to be done continuous to make sure . </a:t>
            </a:r>
          </a:p>
          <a:p>
            <a:pPr algn="l" rtl="0">
              <a:buNone/>
            </a:pPr>
            <a:r>
              <a:rPr lang="en-US" sz="1600" dirty="0" smtClean="0"/>
              <a:t>- If temperature decreasing, after 24 hours check inside hold by using B.A set.</a:t>
            </a:r>
          </a:p>
          <a:p>
            <a:pPr algn="l" rtl="0">
              <a:buNone/>
            </a:pPr>
            <a:r>
              <a:rPr lang="en-US" sz="1600" dirty="0" smtClean="0"/>
              <a:t>- If fire is not under control ship must proceed to port of refugee.</a:t>
            </a:r>
          </a:p>
          <a:p>
            <a:pPr algn="l" rtl="0">
              <a:buNone/>
            </a:pPr>
            <a:r>
              <a:rPr lang="en-US" sz="1600" dirty="0" smtClean="0"/>
              <a:t>- sending urgent message via R/T.</a:t>
            </a:r>
          </a:p>
          <a:p>
            <a:pPr algn="l" rtl="0">
              <a:buNone/>
            </a:pPr>
            <a:r>
              <a:rPr lang="en-US" sz="1600" dirty="0" smtClean="0"/>
              <a:t>- exhibit appropriate light and day signals.</a:t>
            </a:r>
          </a:p>
          <a:p>
            <a:pPr algn="l" rtl="0">
              <a:buNone/>
            </a:pPr>
            <a:r>
              <a:rPr lang="en-US" sz="1600" dirty="0" smtClean="0"/>
              <a:t>- inform owner, P&amp;I club, hall &amp; machinery insurer &amp; charterer (incase of time charter).</a:t>
            </a:r>
          </a:p>
          <a:p>
            <a:pPr algn="l" rtl="0">
              <a:buNone/>
            </a:pPr>
            <a:r>
              <a:rPr lang="en-US" sz="1600" dirty="0" smtClean="0"/>
              <a:t>- note a protest.</a:t>
            </a:r>
          </a:p>
          <a:p>
            <a:pPr algn="l" rtl="0">
              <a:buNone/>
            </a:pPr>
            <a:r>
              <a:rPr lang="en-US" sz="1600" dirty="0" smtClean="0"/>
              <a:t>- All operation and timing to be recorded.</a:t>
            </a:r>
          </a:p>
          <a:p>
            <a:pPr algn="l" rtl="0">
              <a:buNone/>
            </a:pPr>
            <a:r>
              <a:rPr lang="en-US" sz="1600" dirty="0" smtClean="0"/>
              <a:t>- proper document to be collected as evidence.)</a:t>
            </a:r>
          </a:p>
          <a:p>
            <a:pPr algn="l" rtl="0">
              <a:buNone/>
            </a:pPr>
            <a:endParaRPr lang="fa-IR" sz="1600"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3</a:t>
            </a:r>
            <a:r>
              <a:rPr lang="en-US" b="1" baseline="30000" dirty="0" smtClean="0">
                <a:solidFill>
                  <a:schemeClr val="tx1"/>
                </a:solidFill>
              </a:rPr>
              <a:t>rd</a:t>
            </a:r>
            <a:r>
              <a:rPr lang="en-US" b="1" dirty="0" smtClean="0">
                <a:solidFill>
                  <a:schemeClr val="tx1"/>
                </a:solidFill>
              </a:rPr>
              <a:t> party liability by P&amp;I?</a:t>
            </a:r>
            <a:endParaRPr lang="fa-IR" b="1" dirty="0">
              <a:solidFill>
                <a:schemeClr val="tx1"/>
              </a:solidFill>
            </a:endParaRPr>
          </a:p>
        </p:txBody>
      </p:sp>
      <p:sp>
        <p:nvSpPr>
          <p:cNvPr id="3" name="Content Placeholder 2"/>
          <p:cNvSpPr>
            <a:spLocks noGrp="1"/>
          </p:cNvSpPr>
          <p:nvPr>
            <p:ph sz="quarter" idx="1"/>
          </p:nvPr>
        </p:nvSpPr>
        <p:spPr>
          <a:xfrm>
            <a:off x="301752" y="1371600"/>
            <a:ext cx="8503920" cy="5181600"/>
          </a:xfrm>
        </p:spPr>
        <p:txBody>
          <a:bodyPr>
            <a:noAutofit/>
          </a:bodyPr>
          <a:lstStyle/>
          <a:p>
            <a:pPr algn="l" rtl="0">
              <a:buNone/>
            </a:pPr>
            <a:r>
              <a:rPr lang="en-US" sz="1500" dirty="0" smtClean="0"/>
              <a:t>Protection and Indemnity (P&amp;I) cover includes the following liabilities:</a:t>
            </a:r>
          </a:p>
          <a:p>
            <a:pPr algn="l" rtl="0">
              <a:buNone/>
            </a:pPr>
            <a:r>
              <a:rPr lang="en-US" sz="1500" dirty="0" smtClean="0"/>
              <a:t>• cargo claims (e.g. for short delivery, loss or damage to cargo);</a:t>
            </a:r>
          </a:p>
          <a:p>
            <a:pPr algn="l" rtl="0">
              <a:lnSpc>
                <a:spcPct val="120000"/>
              </a:lnSpc>
              <a:buNone/>
            </a:pPr>
            <a:r>
              <a:rPr lang="en-US" sz="1500" dirty="0" smtClean="0"/>
              <a:t>• crew claims (e.g. medical expenses, repatriation, substitute expenses, compensation for death or injury);</a:t>
            </a:r>
          </a:p>
          <a:p>
            <a:pPr algn="l" rtl="0">
              <a:lnSpc>
                <a:spcPct val="120000"/>
              </a:lnSpc>
              <a:buNone/>
            </a:pPr>
            <a:r>
              <a:rPr lang="en-US" sz="1500" dirty="0" smtClean="0"/>
              <a:t>• collision liabilities (to the extent that the claim is not covered under the hull policy);</a:t>
            </a:r>
          </a:p>
          <a:p>
            <a:pPr algn="l" rtl="0">
              <a:lnSpc>
                <a:spcPct val="120000"/>
              </a:lnSpc>
              <a:buNone/>
            </a:pPr>
            <a:r>
              <a:rPr lang="en-US" sz="1500" dirty="0" smtClean="0"/>
              <a:t>• “fixed and floating objects” (e.g. damage to docks, wharves and buoys);</a:t>
            </a:r>
          </a:p>
          <a:p>
            <a:pPr algn="l" rtl="0">
              <a:lnSpc>
                <a:spcPct val="120000"/>
              </a:lnSpc>
              <a:buNone/>
            </a:pPr>
            <a:r>
              <a:rPr lang="en-US" sz="1500" dirty="0" smtClean="0"/>
              <a:t>• third party injury and death claims (e.g. from stevedores, crew members and passengers);</a:t>
            </a:r>
          </a:p>
          <a:p>
            <a:pPr algn="l" rtl="0">
              <a:lnSpc>
                <a:spcPct val="120000"/>
              </a:lnSpc>
              <a:buNone/>
            </a:pPr>
            <a:r>
              <a:rPr lang="en-US" sz="1500" dirty="0" smtClean="0"/>
              <a:t>• oil pollution liability (and liability for pollution by other substances);</a:t>
            </a:r>
          </a:p>
          <a:p>
            <a:pPr algn="l" rtl="0">
              <a:lnSpc>
                <a:spcPct val="120000"/>
              </a:lnSpc>
              <a:buNone/>
            </a:pPr>
            <a:r>
              <a:rPr lang="en-US" sz="1500" dirty="0" smtClean="0"/>
              <a:t>• special compensation payable in accordance with the International Convention on Salvage 1989</a:t>
            </a:r>
          </a:p>
          <a:p>
            <a:pPr algn="l" rtl="0">
              <a:lnSpc>
                <a:spcPct val="120000"/>
              </a:lnSpc>
              <a:buNone/>
            </a:pPr>
            <a:r>
              <a:rPr lang="en-US" sz="1500" dirty="0" smtClean="0"/>
              <a:t>• miscellaneous claims (including fines for innocent breaches of regulations, diversion and other expenses incurred in landing refugees, sick persons and stowaways, contractual liabilities including those of customary towage, unrecoverable general average contributions, ship’s proportion of general average when in excess of the insured value, </a:t>
            </a:r>
            <a:r>
              <a:rPr lang="en-US" sz="1500" dirty="0" err="1" smtClean="0"/>
              <a:t>salvor’s</a:t>
            </a:r>
            <a:r>
              <a:rPr lang="en-US" sz="1500" dirty="0" smtClean="0"/>
              <a:t> expenses under Lloyd’s Open Form, and wreck removal costs.</a:t>
            </a:r>
          </a:p>
          <a:p>
            <a:pPr algn="l" rtl="0">
              <a:lnSpc>
                <a:spcPct val="120000"/>
              </a:lnSpc>
              <a:buNone/>
            </a:pPr>
            <a:r>
              <a:rPr lang="en-US" sz="1500" dirty="0" smtClean="0"/>
              <a:t>* Freight, Demurrage and </a:t>
            </a:r>
            <a:r>
              <a:rPr lang="en-US" sz="1500" dirty="0" err="1" smtClean="0"/>
              <a:t>Defence</a:t>
            </a:r>
            <a:r>
              <a:rPr lang="en-US" sz="1500" dirty="0" smtClean="0"/>
              <a:t> (FD&amp;D) cover indemnifies members for legal and related expenses incurred in connection with disputes under charter parties and other contracts, as defined in the club’s rules, but does not extend to the principal amount in dispute.</a:t>
            </a:r>
            <a:endParaRPr lang="fa-IR" sz="1500"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2000"/>
            <a:ext cx="8534400" cy="758952"/>
          </a:xfrm>
        </p:spPr>
        <p:txBody>
          <a:bodyPr>
            <a:noAutofit/>
          </a:bodyPr>
          <a:lstStyle/>
          <a:p>
            <a:r>
              <a:rPr lang="en-US" sz="2000" dirty="0" smtClean="0">
                <a:solidFill>
                  <a:schemeClr val="tx1"/>
                </a:solidFill>
              </a:rPr>
              <a:t>During loading sugar while berthed, chief/off inform you that there is water inside one of the bilges and the water level is increasing. </a:t>
            </a:r>
            <a:br>
              <a:rPr lang="en-US" sz="2000" dirty="0" smtClean="0">
                <a:solidFill>
                  <a:schemeClr val="tx1"/>
                </a:solidFill>
              </a:rPr>
            </a:br>
            <a:r>
              <a:rPr lang="en-US" sz="2000" dirty="0" smtClean="0">
                <a:solidFill>
                  <a:schemeClr val="tx1"/>
                </a:solidFill>
              </a:rPr>
              <a:t>What is the reason and what is your action?</a:t>
            </a:r>
            <a:r>
              <a:rPr lang="en-US" sz="2000" b="1" dirty="0" smtClean="0">
                <a:solidFill>
                  <a:schemeClr val="tx1"/>
                </a:solidFill>
              </a:rPr>
              <a:t/>
            </a:r>
            <a:br>
              <a:rPr lang="en-US" sz="2000" b="1" dirty="0" smtClean="0">
                <a:solidFill>
                  <a:schemeClr val="tx1"/>
                </a:solidFill>
              </a:rPr>
            </a:br>
            <a:endParaRPr lang="fa-IR" sz="2000"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Autofit/>
          </a:bodyPr>
          <a:lstStyle/>
          <a:p>
            <a:pPr algn="l" rtl="0">
              <a:lnSpc>
                <a:spcPct val="120000"/>
              </a:lnSpc>
              <a:buNone/>
            </a:pPr>
            <a:r>
              <a:rPr lang="en-US" sz="1600" dirty="0" smtClean="0"/>
              <a:t> 1. Stop any operation of ballasting, if any</a:t>
            </a:r>
            <a:endParaRPr lang="en-US" sz="1600" b="1" dirty="0" smtClean="0"/>
          </a:p>
          <a:p>
            <a:pPr algn="l" rtl="0">
              <a:lnSpc>
                <a:spcPct val="120000"/>
              </a:lnSpc>
              <a:buNone/>
            </a:pPr>
            <a:r>
              <a:rPr lang="en-US" sz="1600" dirty="0" smtClean="0"/>
              <a:t>2. Investigate whether the water is fresh water or salt water.</a:t>
            </a:r>
            <a:endParaRPr lang="en-US" sz="1600" b="1" dirty="0" smtClean="0"/>
          </a:p>
          <a:p>
            <a:pPr algn="l" rtl="0">
              <a:lnSpc>
                <a:spcPct val="120000"/>
              </a:lnSpc>
              <a:buNone/>
            </a:pPr>
            <a:r>
              <a:rPr lang="en-US" sz="1600" dirty="0" smtClean="0"/>
              <a:t>3. If </a:t>
            </a:r>
            <a:r>
              <a:rPr lang="en-US" sz="1600" dirty="0" err="1" smtClean="0"/>
              <a:t>f.w</a:t>
            </a:r>
            <a:r>
              <a:rPr lang="en-US" sz="1600" dirty="0" smtClean="0"/>
              <a:t> means the water is for cargo itself.</a:t>
            </a:r>
            <a:endParaRPr lang="en-US" sz="1600" b="1" dirty="0" smtClean="0"/>
          </a:p>
          <a:p>
            <a:pPr algn="l" rtl="0">
              <a:lnSpc>
                <a:spcPct val="120000"/>
              </a:lnSpc>
              <a:buNone/>
            </a:pPr>
            <a:r>
              <a:rPr lang="en-US" sz="1600" dirty="0" smtClean="0"/>
              <a:t>4. If salt water, the following estimation may be true:</a:t>
            </a:r>
            <a:endParaRPr lang="en-US" sz="1600" b="1" dirty="0" smtClean="0"/>
          </a:p>
          <a:p>
            <a:pPr lvl="0" algn="just" rtl="0">
              <a:lnSpc>
                <a:spcPct val="120000"/>
              </a:lnSpc>
              <a:buNone/>
            </a:pPr>
            <a:r>
              <a:rPr lang="en-US" sz="1600" dirty="0" smtClean="0"/>
              <a:t> The Water ingress from air pipe, sounding pipe, DB manhole due to unintentionally ballasting, or Leakage from non-return valve of bilge (INTERNAL CHECKING) Make sure that hull is safe and sound (EXTERNAL CHECKING)</a:t>
            </a:r>
            <a:endParaRPr lang="en-US" sz="1600" b="1" dirty="0" smtClean="0"/>
          </a:p>
          <a:p>
            <a:pPr algn="l" rtl="0">
              <a:lnSpc>
                <a:spcPct val="120000"/>
              </a:lnSpc>
              <a:buNone/>
            </a:pPr>
            <a:r>
              <a:rPr lang="en-US" sz="1600" b="1" dirty="0" smtClean="0"/>
              <a:t>Legal action:</a:t>
            </a:r>
          </a:p>
          <a:p>
            <a:pPr algn="l" rtl="0">
              <a:lnSpc>
                <a:spcPct val="120000"/>
              </a:lnSpc>
              <a:buNone/>
            </a:pPr>
            <a:r>
              <a:rPr lang="en-US" sz="1600" dirty="0" smtClean="0"/>
              <a:t>1. Inform DPA and take advices.</a:t>
            </a:r>
            <a:endParaRPr lang="en-US" sz="1600" b="1" dirty="0" smtClean="0"/>
          </a:p>
          <a:p>
            <a:pPr algn="l" rtl="0">
              <a:lnSpc>
                <a:spcPct val="120000"/>
              </a:lnSpc>
              <a:buNone/>
            </a:pPr>
            <a:r>
              <a:rPr lang="en-US" sz="1600" dirty="0" smtClean="0"/>
              <a:t>2. Inform P&amp; I club</a:t>
            </a:r>
            <a:endParaRPr lang="en-US" sz="1600" b="1" dirty="0" smtClean="0"/>
          </a:p>
          <a:p>
            <a:pPr algn="just" rtl="0">
              <a:lnSpc>
                <a:spcPct val="120000"/>
              </a:lnSpc>
              <a:buNone/>
            </a:pPr>
            <a:r>
              <a:rPr lang="en-US" sz="1600" dirty="0" smtClean="0"/>
              <a:t>3. collect evidence to prove exercising due diligence of owner for approval seaworthiness of vessel  including: certificates, any records of inspection of survey or PSC, maintenance of vessel as per PMP, checking and inspections of cargo compartment prior to  commencement of cargo operations, sounding book ( collecting photo if available), deck log book, chief officer standing order, master standing order.</a:t>
            </a:r>
            <a:endParaRPr lang="en-US" sz="1600" b="1" dirty="0" smtClean="0"/>
          </a:p>
          <a:p>
            <a:pPr algn="l" rtl="0">
              <a:lnSpc>
                <a:spcPct val="120000"/>
              </a:lnSpc>
            </a:pPr>
            <a:endParaRPr lang="fa-IR" sz="1600"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solidFill>
                  <a:schemeClr val="tx1"/>
                </a:solidFill>
              </a:rPr>
              <a:t>What is the difference between Demise Charter and Bareboat Charter?</a:t>
            </a:r>
            <a:endParaRPr lang="fa-IR" sz="2400" dirty="0">
              <a:solidFill>
                <a:schemeClr val="tx1"/>
              </a:solidFill>
            </a:endParaRPr>
          </a:p>
        </p:txBody>
      </p:sp>
      <p:sp>
        <p:nvSpPr>
          <p:cNvPr id="3" name="Content Placeholder 2"/>
          <p:cNvSpPr>
            <a:spLocks noGrp="1"/>
          </p:cNvSpPr>
          <p:nvPr>
            <p:ph sz="quarter" idx="1"/>
          </p:nvPr>
        </p:nvSpPr>
        <p:spPr/>
        <p:txBody>
          <a:bodyPr>
            <a:normAutofit fontScale="92500"/>
          </a:bodyPr>
          <a:lstStyle/>
          <a:p>
            <a:pPr algn="just" rtl="0"/>
            <a:r>
              <a:rPr lang="en-US" dirty="0" smtClean="0"/>
              <a:t>Bareboat charter is a contract for the lease of a vessel for an agreed period, during which the charterer acquires most of the rights of the owner. It is more at a ship financing arrangements than a trading agreement, But;</a:t>
            </a:r>
          </a:p>
          <a:p>
            <a:pPr algn="just" rtl="0">
              <a:buNone/>
            </a:pPr>
            <a:endParaRPr lang="en-US" b="1" dirty="0" smtClean="0"/>
          </a:p>
          <a:p>
            <a:pPr algn="just" rtl="0"/>
            <a:r>
              <a:rPr lang="en-US" dirty="0" smtClean="0"/>
              <a:t>Demise charter is a bareboat charter hinged to a management contract, so that the ship owner manages the vessel on behalf of the bareboat charterers. This is useful to charterers (such as Oil Company) who do not want to spend extra money on increasing their ship management team.</a:t>
            </a:r>
            <a:endParaRPr lang="en-US" b="1" dirty="0" smtClean="0"/>
          </a:p>
          <a:p>
            <a:pPr algn="just" rtl="0"/>
            <a:endParaRPr lang="fa-IR"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solidFill>
                  <a:schemeClr val="tx1"/>
                </a:solidFill>
              </a:rPr>
              <a:t>What will be your action if you come to know that the supplied bunker is contaminated?</a:t>
            </a:r>
            <a:endParaRPr lang="fa-IR" sz="2400" b="1" dirty="0">
              <a:solidFill>
                <a:schemeClr val="tx1"/>
              </a:solidFill>
            </a:endParaRPr>
          </a:p>
        </p:txBody>
      </p:sp>
      <p:sp>
        <p:nvSpPr>
          <p:cNvPr id="3" name="Content Placeholder 2"/>
          <p:cNvSpPr>
            <a:spLocks noGrp="1"/>
          </p:cNvSpPr>
          <p:nvPr>
            <p:ph sz="quarter" idx="1"/>
          </p:nvPr>
        </p:nvSpPr>
        <p:spPr>
          <a:xfrm>
            <a:off x="301752" y="1527048"/>
            <a:ext cx="8503920" cy="4721352"/>
          </a:xfrm>
        </p:spPr>
        <p:txBody>
          <a:bodyPr>
            <a:normAutofit fontScale="62500" lnSpcReduction="20000"/>
          </a:bodyPr>
          <a:lstStyle/>
          <a:p>
            <a:pPr algn="l" rtl="0">
              <a:lnSpc>
                <a:spcPct val="120000"/>
              </a:lnSpc>
            </a:pPr>
            <a:r>
              <a:rPr lang="en-US" dirty="0" smtClean="0"/>
              <a:t>As a prudent master according to ISM, should instruct chief engineer before taking bunker to keep this fuel to separate tanks of the old fuel as much as possible.</a:t>
            </a:r>
          </a:p>
          <a:p>
            <a:pPr algn="l" rtl="0">
              <a:lnSpc>
                <a:spcPct val="120000"/>
              </a:lnSpc>
            </a:pPr>
            <a:r>
              <a:rPr lang="en-US" dirty="0" smtClean="0"/>
              <a:t>We should consider and assess other possibilities (i.e. the tank holed and water went inside the tank)</a:t>
            </a:r>
          </a:p>
          <a:p>
            <a:pPr algn="l" rtl="0">
              <a:lnSpc>
                <a:spcPct val="120000"/>
              </a:lnSpc>
            </a:pPr>
            <a:r>
              <a:rPr lang="en-US" dirty="0" smtClean="0"/>
              <a:t>The following parties should be informed:</a:t>
            </a:r>
          </a:p>
          <a:p>
            <a:pPr algn="l" rtl="0">
              <a:lnSpc>
                <a:spcPct val="120000"/>
              </a:lnSpc>
              <a:buNone/>
            </a:pPr>
            <a:r>
              <a:rPr lang="en-US" dirty="0" smtClean="0"/>
              <a:t>-owner, charterer (if chartered), manager (if under management), P&amp;I club, Hull and Machinery (if caused damage)</a:t>
            </a:r>
          </a:p>
          <a:p>
            <a:pPr algn="l" rtl="0">
              <a:lnSpc>
                <a:spcPct val="120000"/>
              </a:lnSpc>
              <a:buNone/>
            </a:pPr>
            <a:r>
              <a:rPr lang="en-US" dirty="0" smtClean="0"/>
              <a:t>-Note of protest </a:t>
            </a:r>
          </a:p>
          <a:p>
            <a:pPr algn="l" rtl="0">
              <a:lnSpc>
                <a:spcPct val="120000"/>
              </a:lnSpc>
            </a:pPr>
            <a:r>
              <a:rPr lang="en-US" dirty="0" smtClean="0"/>
              <a:t>-if the machinery damaged and the ship cannot run:</a:t>
            </a:r>
          </a:p>
          <a:p>
            <a:pPr algn="l" rtl="0">
              <a:lnSpc>
                <a:spcPct val="120000"/>
              </a:lnSpc>
            </a:pPr>
            <a:r>
              <a:rPr lang="en-US" dirty="0" smtClean="0"/>
              <a:t>.we should consider SALVAGE (whether on the base of LOF of fixed contract)</a:t>
            </a:r>
          </a:p>
          <a:p>
            <a:pPr algn="l" rtl="0">
              <a:lnSpc>
                <a:spcPct val="120000"/>
              </a:lnSpc>
            </a:pPr>
            <a:r>
              <a:rPr lang="en-US" dirty="0" smtClean="0"/>
              <a:t>.sent URGENCY message (alert near coast stations and vessels in the vicinity) </a:t>
            </a:r>
          </a:p>
          <a:p>
            <a:pPr algn="l" rtl="0">
              <a:lnSpc>
                <a:spcPct val="120000"/>
              </a:lnSpc>
            </a:pPr>
            <a:r>
              <a:rPr lang="en-US" dirty="0" smtClean="0"/>
              <a:t>.exhibit the appropriate lights and shapes (Not under Command)</a:t>
            </a:r>
          </a:p>
          <a:p>
            <a:pPr algn="l" rtl="0">
              <a:lnSpc>
                <a:spcPct val="120000"/>
              </a:lnSpc>
            </a:pPr>
            <a:r>
              <a:rPr lang="en-US" dirty="0" smtClean="0"/>
              <a:t>.consider the port of refuge if necessary</a:t>
            </a:r>
          </a:p>
          <a:p>
            <a:pPr algn="l" rtl="0">
              <a:lnSpc>
                <a:spcPct val="120000"/>
              </a:lnSpc>
            </a:pPr>
            <a:r>
              <a:rPr lang="en-US" dirty="0" smtClean="0"/>
              <a:t>.after repair under class surveyor take interim certificate of class</a:t>
            </a:r>
          </a:p>
          <a:p>
            <a:pPr algn="l" rtl="0">
              <a:lnSpc>
                <a:spcPct val="120000"/>
              </a:lnSpc>
            </a:pPr>
            <a:r>
              <a:rPr lang="en-US" dirty="0" smtClean="0"/>
              <a:t>.send the fuel for analysis in the port</a:t>
            </a:r>
          </a:p>
          <a:p>
            <a:pPr algn="l" rtl="0">
              <a:lnSpc>
                <a:spcPct val="120000"/>
              </a:lnSpc>
            </a:pPr>
            <a:endParaRPr lang="fa-IR"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en-US" sz="2800" b="1" dirty="0" smtClean="0">
                <a:solidFill>
                  <a:schemeClr val="tx1"/>
                </a:solidFill>
              </a:rPr>
              <a:t>What is Synchronism?</a:t>
            </a:r>
            <a:br>
              <a:rPr lang="en-US" sz="2800" b="1" dirty="0" smtClean="0">
                <a:solidFill>
                  <a:schemeClr val="tx1"/>
                </a:solidFill>
              </a:rPr>
            </a:br>
            <a:r>
              <a:rPr lang="en-US" sz="2800" b="1" dirty="0" smtClean="0">
                <a:solidFill>
                  <a:schemeClr val="tx1"/>
                </a:solidFill>
              </a:rPr>
              <a:t>What are the dangers? What to do?</a:t>
            </a:r>
            <a:endParaRPr lang="fa-IR" sz="2800" dirty="0">
              <a:solidFill>
                <a:schemeClr val="tx1"/>
              </a:solidFill>
            </a:endParaRPr>
          </a:p>
        </p:txBody>
      </p:sp>
      <p:sp>
        <p:nvSpPr>
          <p:cNvPr id="3" name="Content Placeholder 2"/>
          <p:cNvSpPr>
            <a:spLocks noGrp="1"/>
          </p:cNvSpPr>
          <p:nvPr>
            <p:ph sz="quarter" idx="1"/>
          </p:nvPr>
        </p:nvSpPr>
        <p:spPr/>
        <p:txBody>
          <a:bodyPr>
            <a:normAutofit fontScale="92500" lnSpcReduction="10000"/>
          </a:bodyPr>
          <a:lstStyle/>
          <a:p>
            <a:pPr algn="l" rtl="0">
              <a:buNone/>
            </a:pPr>
            <a:r>
              <a:rPr lang="en-US" sz="2400" b="1" dirty="0" smtClean="0"/>
              <a:t>Synchronism</a:t>
            </a:r>
            <a:endParaRPr lang="en-US" dirty="0" smtClean="0"/>
          </a:p>
          <a:p>
            <a:pPr algn="just" rtl="0"/>
            <a:r>
              <a:rPr lang="en-US" dirty="0" smtClean="0"/>
              <a:t>Occurs when the </a:t>
            </a:r>
            <a:r>
              <a:rPr lang="en-US" i="1" dirty="0" smtClean="0"/>
              <a:t>natural period of roll of the ship is the same as the apparent period of  waves.</a:t>
            </a:r>
          </a:p>
          <a:p>
            <a:pPr algn="just" rtl="0">
              <a:buNone/>
            </a:pPr>
            <a:r>
              <a:rPr lang="en-US" i="1" dirty="0" smtClean="0"/>
              <a:t> </a:t>
            </a:r>
          </a:p>
          <a:p>
            <a:pPr algn="just" rtl="0"/>
            <a:r>
              <a:rPr lang="en-US" dirty="0" smtClean="0"/>
              <a:t>When this occurs the wave gives the vessel a push each time causing it to roll furthermore, which could result in capsizing the vessel .</a:t>
            </a:r>
          </a:p>
          <a:p>
            <a:pPr algn="just" rtl="0"/>
            <a:endParaRPr lang="en-US" dirty="0" smtClean="0"/>
          </a:p>
          <a:p>
            <a:pPr algn="just" rtl="0"/>
            <a:r>
              <a:rPr lang="en-US" dirty="0" smtClean="0"/>
              <a:t> However in practice this may not occur as the rolling period of the vessel </a:t>
            </a:r>
            <a:r>
              <a:rPr lang="en-US" i="1" dirty="0" smtClean="0"/>
              <a:t>increases with angle of roll at large angles of heel and also because the period of sea waves tends to vary </a:t>
            </a:r>
            <a:r>
              <a:rPr lang="en-US" dirty="0" smtClean="0"/>
              <a:t>overtime</a:t>
            </a:r>
            <a:endParaRPr lang="fa-IR"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en-US" sz="2800" b="1" dirty="0" smtClean="0">
                <a:solidFill>
                  <a:schemeClr val="tx1"/>
                </a:solidFill>
              </a:rPr>
              <a:t>What is Synchronism?</a:t>
            </a:r>
            <a:br>
              <a:rPr lang="en-US" sz="2800" b="1" dirty="0" smtClean="0">
                <a:solidFill>
                  <a:schemeClr val="tx1"/>
                </a:solidFill>
              </a:rPr>
            </a:br>
            <a:r>
              <a:rPr lang="en-US" sz="2800" b="1" dirty="0" smtClean="0">
                <a:solidFill>
                  <a:schemeClr val="tx1"/>
                </a:solidFill>
              </a:rPr>
              <a:t>What are the dangers? What to do?</a:t>
            </a:r>
            <a:endParaRPr lang="fa-IR" sz="2800" dirty="0">
              <a:solidFill>
                <a:schemeClr val="tx1"/>
              </a:solidFill>
            </a:endParaRPr>
          </a:p>
        </p:txBody>
      </p:sp>
      <p:sp>
        <p:nvSpPr>
          <p:cNvPr id="3" name="Content Placeholder 2"/>
          <p:cNvSpPr>
            <a:spLocks noGrp="1"/>
          </p:cNvSpPr>
          <p:nvPr>
            <p:ph sz="quarter" idx="1"/>
          </p:nvPr>
        </p:nvSpPr>
        <p:spPr/>
        <p:txBody>
          <a:bodyPr>
            <a:normAutofit/>
          </a:bodyPr>
          <a:lstStyle/>
          <a:p>
            <a:pPr algn="l" rtl="0">
              <a:buNone/>
            </a:pPr>
            <a:r>
              <a:rPr lang="en-US" sz="2400" b="1" dirty="0" smtClean="0"/>
              <a:t>Dangers:</a:t>
            </a:r>
          </a:p>
          <a:p>
            <a:pPr algn="l" rtl="0"/>
            <a:r>
              <a:rPr lang="en-US" sz="2000" dirty="0" smtClean="0"/>
              <a:t>Capsize</a:t>
            </a:r>
          </a:p>
          <a:p>
            <a:pPr algn="l" rtl="0"/>
            <a:r>
              <a:rPr lang="en-US" sz="2000" dirty="0" smtClean="0"/>
              <a:t> Cargo shift</a:t>
            </a:r>
          </a:p>
          <a:p>
            <a:pPr algn="l" rtl="0"/>
            <a:r>
              <a:rPr lang="en-US" sz="2000" dirty="0" smtClean="0"/>
              <a:t> Structural damage</a:t>
            </a:r>
          </a:p>
          <a:p>
            <a:pPr algn="l" rtl="0"/>
            <a:r>
              <a:rPr lang="en-US" sz="2000" dirty="0" smtClean="0"/>
              <a:t> Racking (surge of liquids)</a:t>
            </a:r>
          </a:p>
          <a:p>
            <a:pPr algn="l" rtl="0"/>
            <a:r>
              <a:rPr lang="en-US" sz="2000" dirty="0" smtClean="0"/>
              <a:t> Personal injury</a:t>
            </a:r>
          </a:p>
          <a:p>
            <a:pPr algn="l" rtl="0">
              <a:buNone/>
            </a:pPr>
            <a:r>
              <a:rPr lang="en-US" sz="2000" b="1" dirty="0" smtClean="0"/>
              <a:t>Measures to be taken-</a:t>
            </a:r>
          </a:p>
          <a:p>
            <a:pPr algn="l" rtl="0"/>
            <a:r>
              <a:rPr lang="en-US" sz="2000" dirty="0" smtClean="0"/>
              <a:t> Course alteration- this will alter the apparent period of waves, an alteration of course towards the sea will reduce the apparent period of waves.</a:t>
            </a:r>
          </a:p>
          <a:p>
            <a:pPr algn="l" rtl="0"/>
            <a:r>
              <a:rPr lang="en-US" sz="2000" dirty="0" smtClean="0"/>
              <a:t> Alteration of speed- effective if sea is not abeam </a:t>
            </a:r>
          </a:p>
          <a:p>
            <a:pPr algn="l" rtl="0"/>
            <a:r>
              <a:rPr lang="en-US" sz="2000" dirty="0" smtClean="0"/>
              <a:t>Change of GM- ballasting, de-ballasting or shifting of weights</a:t>
            </a:r>
            <a:endParaRPr lang="fa-IR" sz="2000"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0"/>
            <a:r>
              <a:rPr lang="en-US" sz="2400" b="1" dirty="0" smtClean="0">
                <a:solidFill>
                  <a:schemeClr val="tx1"/>
                </a:solidFill>
              </a:rPr>
              <a:t>SOPEP </a:t>
            </a:r>
            <a:br>
              <a:rPr lang="en-US" sz="2400" b="1" dirty="0" smtClean="0">
                <a:solidFill>
                  <a:schemeClr val="tx1"/>
                </a:solidFill>
              </a:rPr>
            </a:br>
            <a:r>
              <a:rPr lang="en-US" sz="2400" b="1" dirty="0" smtClean="0">
                <a:solidFill>
                  <a:schemeClr val="tx1"/>
                </a:solidFill>
              </a:rPr>
              <a:t>(Shipboard Oil Pollution Emergency Plan)</a:t>
            </a:r>
            <a:endParaRPr lang="fa-IR" sz="2400"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Autofit/>
          </a:bodyPr>
          <a:lstStyle/>
          <a:p>
            <a:pPr algn="l" rtl="0">
              <a:buNone/>
            </a:pPr>
            <a:r>
              <a:rPr lang="en-US" sz="2000" b="1" dirty="0" smtClean="0"/>
              <a:t>Applicable to all vessels more than 150 GRT</a:t>
            </a:r>
          </a:p>
          <a:p>
            <a:pPr algn="l" rtl="0">
              <a:buNone/>
            </a:pPr>
            <a:r>
              <a:rPr lang="en-US" sz="2000" b="1" dirty="0" smtClean="0"/>
              <a:t>Purpose-</a:t>
            </a:r>
          </a:p>
          <a:p>
            <a:pPr algn="l" rtl="0">
              <a:lnSpc>
                <a:spcPct val="150000"/>
              </a:lnSpc>
            </a:pPr>
            <a:r>
              <a:rPr lang="en-US" sz="2000" dirty="0" smtClean="0"/>
              <a:t> </a:t>
            </a:r>
            <a:r>
              <a:rPr lang="en-US" sz="1800" dirty="0" smtClean="0"/>
              <a:t>Acts as a practical guide for masters, crew and officers to prevent oil spills and carry out responsibilities associated with </a:t>
            </a:r>
            <a:r>
              <a:rPr lang="en-US" sz="1800" dirty="0" err="1" smtClean="0"/>
              <a:t>Marpol</a:t>
            </a:r>
            <a:r>
              <a:rPr lang="en-US" sz="1800" dirty="0" smtClean="0"/>
              <a:t> 73/78 (Annex 1)R-26</a:t>
            </a:r>
          </a:p>
          <a:p>
            <a:pPr algn="l" rtl="0">
              <a:lnSpc>
                <a:spcPct val="150000"/>
              </a:lnSpc>
            </a:pPr>
            <a:r>
              <a:rPr lang="en-US" sz="1800" dirty="0" smtClean="0"/>
              <a:t> Prevent a pollution</a:t>
            </a:r>
          </a:p>
          <a:p>
            <a:pPr algn="l" rtl="0">
              <a:lnSpc>
                <a:spcPct val="150000"/>
              </a:lnSpc>
            </a:pPr>
            <a:r>
              <a:rPr lang="en-US" sz="1800" dirty="0" smtClean="0"/>
              <a:t> Minimize or stop pollution occurrence during an emergency or ship board operations</a:t>
            </a:r>
          </a:p>
          <a:p>
            <a:pPr algn="l" rtl="0">
              <a:lnSpc>
                <a:spcPct val="150000"/>
              </a:lnSpc>
            </a:pPr>
            <a:r>
              <a:rPr lang="en-US" sz="1800" dirty="0" smtClean="0"/>
              <a:t> Acts as a link between shore and ship</a:t>
            </a:r>
          </a:p>
          <a:p>
            <a:pPr algn="l" rtl="0">
              <a:buNone/>
            </a:pPr>
            <a:r>
              <a:rPr lang="en-US" sz="2000" b="1" dirty="0" smtClean="0"/>
              <a:t>Contents include-</a:t>
            </a:r>
          </a:p>
          <a:p>
            <a:pPr algn="l" rtl="0"/>
            <a:r>
              <a:rPr lang="en-US" sz="2000" dirty="0" smtClean="0"/>
              <a:t> </a:t>
            </a:r>
            <a:r>
              <a:rPr lang="en-US" sz="1800" dirty="0" smtClean="0"/>
              <a:t>Response action to reduce or control the discharge of oil following an incident</a:t>
            </a:r>
          </a:p>
          <a:p>
            <a:pPr algn="l" rtl="0"/>
            <a:r>
              <a:rPr lang="en-US" sz="1800" dirty="0" smtClean="0"/>
              <a:t> Procedures to report an oil spill</a:t>
            </a:r>
          </a:p>
          <a:p>
            <a:pPr algn="l" rtl="0"/>
            <a:r>
              <a:rPr lang="en-US" sz="1800" dirty="0" smtClean="0"/>
              <a:t> List of authorities to contact</a:t>
            </a:r>
          </a:p>
          <a:p>
            <a:pPr algn="l" rtl="0"/>
            <a:r>
              <a:rPr lang="en-US" sz="1800" dirty="0" smtClean="0"/>
              <a:t> Coordination with national and local authorities in combating an oil spill</a:t>
            </a:r>
            <a:endParaRPr lang="fa-IR" sz="1800"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Note protest to be issued after…</a:t>
            </a:r>
            <a:br>
              <a:rPr lang="en-US" b="1" dirty="0" smtClean="0">
                <a:solidFill>
                  <a:schemeClr val="tx1"/>
                </a:solidFill>
              </a:rPr>
            </a:br>
            <a:endParaRPr lang="fa-IR" b="1" dirty="0">
              <a:solidFill>
                <a:schemeClr val="tx1"/>
              </a:solidFill>
            </a:endParaRPr>
          </a:p>
        </p:txBody>
      </p:sp>
      <p:sp>
        <p:nvSpPr>
          <p:cNvPr id="3" name="Content Placeholder 2"/>
          <p:cNvSpPr>
            <a:spLocks noGrp="1"/>
          </p:cNvSpPr>
          <p:nvPr>
            <p:ph sz="quarter" idx="1"/>
          </p:nvPr>
        </p:nvSpPr>
        <p:spPr/>
        <p:txBody>
          <a:bodyPr>
            <a:normAutofit fontScale="77500" lnSpcReduction="20000"/>
          </a:bodyPr>
          <a:lstStyle/>
          <a:p>
            <a:pPr algn="l" rtl="0"/>
            <a:r>
              <a:rPr lang="en-US" dirty="0" smtClean="0"/>
              <a:t>Damage to the vessel has occurred due to any cause</a:t>
            </a:r>
          </a:p>
          <a:p>
            <a:pPr algn="l" rtl="0"/>
            <a:r>
              <a:rPr lang="en-US" dirty="0" smtClean="0"/>
              <a:t> Damage to cargo-</a:t>
            </a:r>
          </a:p>
          <a:p>
            <a:pPr algn="l" rtl="0">
              <a:buNone/>
            </a:pPr>
            <a:r>
              <a:rPr lang="en-US" dirty="0" smtClean="0"/>
              <a:t>· Sea or weather</a:t>
            </a:r>
          </a:p>
          <a:p>
            <a:pPr algn="l" rtl="0">
              <a:buNone/>
            </a:pPr>
            <a:r>
              <a:rPr lang="en-US" dirty="0" smtClean="0"/>
              <a:t>· Likelihood of cargo damage during the voyage</a:t>
            </a:r>
          </a:p>
          <a:p>
            <a:pPr algn="l" rtl="0">
              <a:buNone/>
            </a:pPr>
            <a:endParaRPr lang="en-US" dirty="0" smtClean="0"/>
          </a:p>
          <a:p>
            <a:pPr algn="l" rtl="0"/>
            <a:r>
              <a:rPr lang="en-US" dirty="0" smtClean="0"/>
              <a:t> Failure to make a cancellation date- sea or weather conditions</a:t>
            </a:r>
          </a:p>
          <a:p>
            <a:pPr algn="l" rtl="0"/>
            <a:r>
              <a:rPr lang="en-US" dirty="0" smtClean="0"/>
              <a:t> Serious breach of charter party by charterer or his agent</a:t>
            </a:r>
          </a:p>
          <a:p>
            <a:pPr algn="l" rtl="0"/>
            <a:r>
              <a:rPr lang="en-US" dirty="0" smtClean="0"/>
              <a:t> Every case of general average</a:t>
            </a:r>
          </a:p>
          <a:p>
            <a:pPr algn="l" rtl="0">
              <a:buNone/>
            </a:pPr>
            <a:endParaRPr lang="en-US" dirty="0" smtClean="0"/>
          </a:p>
          <a:p>
            <a:pPr algn="l" rtl="0"/>
            <a:r>
              <a:rPr lang="en-US" dirty="0" smtClean="0"/>
              <a:t> After a consignee fails to-</a:t>
            </a:r>
          </a:p>
          <a:p>
            <a:pPr algn="l" rtl="0">
              <a:buNone/>
            </a:pPr>
            <a:r>
              <a:rPr lang="en-US" dirty="0" smtClean="0"/>
              <a:t>· Discharge</a:t>
            </a:r>
          </a:p>
          <a:p>
            <a:pPr algn="l" rtl="0">
              <a:buNone/>
            </a:pPr>
            <a:r>
              <a:rPr lang="en-US" dirty="0" smtClean="0"/>
              <a:t>· Take delivery of cargo</a:t>
            </a:r>
          </a:p>
          <a:p>
            <a:pPr algn="l" rtl="0">
              <a:buNone/>
            </a:pPr>
            <a:r>
              <a:rPr lang="en-US" dirty="0" smtClean="0"/>
              <a:t>· Pay freight</a:t>
            </a:r>
            <a:endParaRPr lang="fa-I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Packaged harmful substances </a:t>
            </a:r>
            <a:endParaRPr lang="fa-IR" dirty="0">
              <a:solidFill>
                <a:schemeClr val="tx1"/>
              </a:solidFill>
            </a:endParaRPr>
          </a:p>
        </p:txBody>
      </p:sp>
      <p:sp>
        <p:nvSpPr>
          <p:cNvPr id="3" name="Content Placeholder 2"/>
          <p:cNvSpPr>
            <a:spLocks noGrp="1"/>
          </p:cNvSpPr>
          <p:nvPr>
            <p:ph sz="quarter" idx="1"/>
          </p:nvPr>
        </p:nvSpPr>
        <p:spPr/>
        <p:txBody>
          <a:bodyPr/>
          <a:lstStyle/>
          <a:p>
            <a:pPr marL="514350" indent="-514350" algn="l" rtl="0">
              <a:buAutoNum type="arabicPeriod"/>
            </a:pPr>
            <a:r>
              <a:rPr lang="en-US" b="1" dirty="0" smtClean="0"/>
              <a:t>Certificate or declaration</a:t>
            </a:r>
          </a:p>
          <a:p>
            <a:pPr marL="514350" indent="-514350" algn="l" rtl="0">
              <a:buAutoNum type="arabicPeriod"/>
            </a:pPr>
            <a:r>
              <a:rPr lang="en-US" b="1" dirty="0" smtClean="0"/>
              <a:t>List and location of harmful substances on board, or a detailed stowage plan which sets out the location of the harmful substances on board. </a:t>
            </a:r>
          </a:p>
          <a:p>
            <a:pPr marL="514350" indent="-514350" algn="l" rtl="0">
              <a:buAutoNum type="arabicPeriod"/>
            </a:pPr>
            <a:r>
              <a:rPr lang="en-US" b="1" dirty="0" smtClean="0"/>
              <a:t>Dangerous goods manifest or stowage plan  </a:t>
            </a:r>
            <a:endParaRPr lang="fa-IR"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When to send a letter of protest</a:t>
            </a:r>
            <a:endParaRPr lang="fa-IR" b="1"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a:bodyPr>
          <a:lstStyle/>
          <a:p>
            <a:pPr algn="l" rtl="0">
              <a:lnSpc>
                <a:spcPct val="170000"/>
              </a:lnSpc>
            </a:pPr>
            <a:r>
              <a:rPr lang="en-US" sz="1600" dirty="0" smtClean="0"/>
              <a:t>Discrepancy between ship shore figures</a:t>
            </a:r>
          </a:p>
          <a:p>
            <a:pPr algn="l" rtl="0">
              <a:lnSpc>
                <a:spcPct val="170000"/>
              </a:lnSpc>
            </a:pPr>
            <a:r>
              <a:rPr lang="en-US" sz="1600" dirty="0" smtClean="0"/>
              <a:t> Discrepancy in bunker quantities received</a:t>
            </a:r>
          </a:p>
          <a:p>
            <a:pPr algn="l" rtl="0">
              <a:lnSpc>
                <a:spcPct val="170000"/>
              </a:lnSpc>
            </a:pPr>
            <a:r>
              <a:rPr lang="en-US" sz="1600" dirty="0" smtClean="0"/>
              <a:t> Other vessel likely to cause damage to own vessel- double banking (lack of </a:t>
            </a:r>
            <a:r>
              <a:rPr lang="en-US" sz="1600" dirty="0" err="1" smtClean="0"/>
              <a:t>fendering</a:t>
            </a:r>
            <a:r>
              <a:rPr lang="en-US" sz="1600" dirty="0" smtClean="0"/>
              <a:t>)</a:t>
            </a:r>
          </a:p>
          <a:p>
            <a:pPr algn="l" rtl="0">
              <a:lnSpc>
                <a:spcPct val="170000"/>
              </a:lnSpc>
            </a:pPr>
            <a:r>
              <a:rPr lang="en-US" sz="1600" dirty="0" smtClean="0"/>
              <a:t> Rate of loading to high or too less</a:t>
            </a:r>
          </a:p>
          <a:p>
            <a:pPr algn="l" rtl="0">
              <a:lnSpc>
                <a:spcPct val="170000"/>
              </a:lnSpc>
            </a:pPr>
            <a:r>
              <a:rPr lang="en-US" sz="1600" dirty="0" smtClean="0"/>
              <a:t> Manifold connection- restricted discharge rate</a:t>
            </a:r>
          </a:p>
          <a:p>
            <a:pPr algn="l" rtl="0">
              <a:lnSpc>
                <a:spcPct val="170000"/>
              </a:lnSpc>
            </a:pPr>
            <a:r>
              <a:rPr lang="en-US" sz="1600" dirty="0" smtClean="0"/>
              <a:t> Shore staff misusing ship equipment</a:t>
            </a:r>
          </a:p>
          <a:p>
            <a:pPr algn="l" rtl="0">
              <a:lnSpc>
                <a:spcPct val="170000"/>
              </a:lnSpc>
            </a:pPr>
            <a:r>
              <a:rPr lang="en-US" sz="1600" dirty="0" smtClean="0"/>
              <a:t> Vessel passing very close, causing ranging when made fast alongside a terminal</a:t>
            </a:r>
          </a:p>
          <a:p>
            <a:pPr algn="l" rtl="0">
              <a:lnSpc>
                <a:spcPct val="170000"/>
              </a:lnSpc>
            </a:pPr>
            <a:r>
              <a:rPr lang="en-US" sz="1600" dirty="0" smtClean="0"/>
              <a:t> Berth </a:t>
            </a:r>
            <a:r>
              <a:rPr lang="en-US" sz="1600" dirty="0" err="1" smtClean="0"/>
              <a:t>fendering</a:t>
            </a:r>
            <a:r>
              <a:rPr lang="en-US" sz="1600" dirty="0" smtClean="0"/>
              <a:t> equipment insufficient</a:t>
            </a:r>
          </a:p>
          <a:p>
            <a:pPr algn="l" rtl="0">
              <a:lnSpc>
                <a:spcPct val="170000"/>
              </a:lnSpc>
            </a:pPr>
            <a:r>
              <a:rPr lang="en-US" sz="1600" dirty="0" smtClean="0"/>
              <a:t> 2 copies are to be made- the original for the receiver and the other for being retained on</a:t>
            </a:r>
          </a:p>
          <a:p>
            <a:pPr algn="l" rtl="0">
              <a:lnSpc>
                <a:spcPct val="170000"/>
              </a:lnSpc>
            </a:pPr>
            <a:r>
              <a:rPr lang="en-US" sz="1600" dirty="0" smtClean="0"/>
              <a:t>board</a:t>
            </a:r>
            <a:endParaRPr lang="fa-IR" sz="1600"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Notice of Claims clause</a:t>
            </a:r>
            <a:endParaRPr lang="fa-IR" b="1" dirty="0">
              <a:solidFill>
                <a:schemeClr val="tx1"/>
              </a:solidFill>
            </a:endParaRPr>
          </a:p>
        </p:txBody>
      </p:sp>
      <p:sp>
        <p:nvSpPr>
          <p:cNvPr id="3" name="Content Placeholder 2"/>
          <p:cNvSpPr>
            <a:spLocks noGrp="1"/>
          </p:cNvSpPr>
          <p:nvPr>
            <p:ph sz="quarter" idx="1"/>
          </p:nvPr>
        </p:nvSpPr>
        <p:spPr/>
        <p:txBody>
          <a:bodyPr>
            <a:normAutofit/>
          </a:bodyPr>
          <a:lstStyle/>
          <a:p>
            <a:pPr algn="just" rtl="0">
              <a:lnSpc>
                <a:spcPct val="150000"/>
              </a:lnSpc>
            </a:pPr>
            <a:r>
              <a:rPr lang="en-US" sz="2400" dirty="0" smtClean="0"/>
              <a:t>provides that in the event of an accident or occurrence which may result in a </a:t>
            </a:r>
            <a:r>
              <a:rPr lang="en-US" sz="2400" b="1" dirty="0" smtClean="0"/>
              <a:t>claim under the insurance, notice </a:t>
            </a:r>
            <a:r>
              <a:rPr lang="en-US" sz="2400" dirty="0" smtClean="0"/>
              <a:t>must be given to the </a:t>
            </a:r>
            <a:r>
              <a:rPr lang="en-US" sz="2400" b="1" dirty="0" smtClean="0"/>
              <a:t>leading underwriter(s) as soon as possible after the date on which the assured, owners or </a:t>
            </a:r>
            <a:r>
              <a:rPr lang="en-US" sz="2400" dirty="0" smtClean="0"/>
              <a:t>managers become aware of the accident or  occurrence (and within 180 days), so that a </a:t>
            </a:r>
            <a:r>
              <a:rPr lang="en-US" sz="2400" b="1" dirty="0" smtClean="0"/>
              <a:t>surveyor may be appointed </a:t>
            </a:r>
            <a:r>
              <a:rPr lang="en-US" sz="2400" dirty="0" smtClean="0"/>
              <a:t>if the leading underwriter(s) so desire.</a:t>
            </a:r>
            <a:endParaRPr lang="fa-IR" sz="2400"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Tender Provisions clause</a:t>
            </a:r>
            <a:endParaRPr lang="fa-IR" b="1"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70000" lnSpcReduction="20000"/>
          </a:bodyPr>
          <a:lstStyle/>
          <a:p>
            <a:pPr algn="just" rtl="0">
              <a:lnSpc>
                <a:spcPct val="170000"/>
              </a:lnSpc>
            </a:pPr>
            <a:r>
              <a:rPr lang="en-US" dirty="0" smtClean="0"/>
              <a:t>provides that the </a:t>
            </a:r>
            <a:r>
              <a:rPr lang="en-US" b="1" dirty="0" smtClean="0"/>
              <a:t>leading underwriter(s) will be entitled to decide the port to which the vessel will proceed for docking or repair and will have a right of veto concerning a place of repair or a repairing firm.(47)</a:t>
            </a:r>
          </a:p>
          <a:p>
            <a:pPr algn="just" rtl="0">
              <a:lnSpc>
                <a:spcPct val="170000"/>
              </a:lnSpc>
            </a:pPr>
            <a:endParaRPr lang="en-US" b="1" dirty="0" smtClean="0"/>
          </a:p>
          <a:p>
            <a:pPr algn="just" rtl="0">
              <a:lnSpc>
                <a:spcPct val="170000"/>
              </a:lnSpc>
            </a:pPr>
            <a:r>
              <a:rPr lang="en-US" dirty="0" smtClean="0"/>
              <a:t>provides that the </a:t>
            </a:r>
            <a:r>
              <a:rPr lang="en-US" b="1" dirty="0" smtClean="0"/>
              <a:t>leading underwriter(s) may also take tenders or may require further tenders to be taken for the </a:t>
            </a:r>
            <a:r>
              <a:rPr lang="en-US" dirty="0" smtClean="0"/>
              <a:t>repair of the vessel.</a:t>
            </a:r>
          </a:p>
          <a:p>
            <a:pPr algn="just" rtl="0">
              <a:lnSpc>
                <a:spcPct val="170000"/>
              </a:lnSpc>
            </a:pPr>
            <a:endParaRPr lang="en-US" dirty="0" smtClean="0"/>
          </a:p>
          <a:p>
            <a:pPr algn="just" rtl="0">
              <a:lnSpc>
                <a:spcPct val="170000"/>
              </a:lnSpc>
            </a:pPr>
            <a:r>
              <a:rPr lang="en-US" dirty="0" smtClean="0"/>
              <a:t>provides that if the assured fails to comply with Clause 47, a deduction of 15% will be made from the amount of the ascertained net claim.</a:t>
            </a:r>
            <a:endParaRPr lang="fa-IR"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Duty of Assured (Sue and </a:t>
            </a:r>
            <a:r>
              <a:rPr lang="en-US" b="1" dirty="0" err="1" smtClean="0">
                <a:solidFill>
                  <a:schemeClr val="tx1"/>
                </a:solidFill>
              </a:rPr>
              <a:t>Labour</a:t>
            </a:r>
            <a:r>
              <a:rPr lang="en-US" b="1" dirty="0" smtClean="0">
                <a:solidFill>
                  <a:schemeClr val="tx1"/>
                </a:solidFill>
              </a:rPr>
              <a:t>)</a:t>
            </a:r>
            <a:endParaRPr lang="fa-IR" b="1" dirty="0">
              <a:solidFill>
                <a:schemeClr val="tx1"/>
              </a:solidFill>
            </a:endParaRPr>
          </a:p>
        </p:txBody>
      </p:sp>
      <p:sp>
        <p:nvSpPr>
          <p:cNvPr id="3" name="Content Placeholder 2"/>
          <p:cNvSpPr>
            <a:spLocks noGrp="1"/>
          </p:cNvSpPr>
          <p:nvPr>
            <p:ph sz="quarter" idx="1"/>
          </p:nvPr>
        </p:nvSpPr>
        <p:spPr>
          <a:xfrm>
            <a:off x="301752" y="1447800"/>
            <a:ext cx="8503920" cy="5181600"/>
          </a:xfrm>
        </p:spPr>
        <p:txBody>
          <a:bodyPr>
            <a:normAutofit fontScale="70000" lnSpcReduction="20000"/>
          </a:bodyPr>
          <a:lstStyle/>
          <a:p>
            <a:pPr algn="just" rtl="0">
              <a:lnSpc>
                <a:spcPct val="120000"/>
              </a:lnSpc>
            </a:pPr>
            <a:r>
              <a:rPr lang="en-US" dirty="0" smtClean="0"/>
              <a:t>provides that the assured has a duty to take all reasonable steps to </a:t>
            </a:r>
            <a:r>
              <a:rPr lang="en-US" b="1" dirty="0" smtClean="0"/>
              <a:t>avert or minimize any loss for which a claim  </a:t>
            </a:r>
            <a:r>
              <a:rPr lang="en-US" dirty="0" smtClean="0"/>
              <a:t>would be payable under the policy. In return, most costs incurred in taking such steps are recoverable from the underwriters.</a:t>
            </a:r>
          </a:p>
          <a:p>
            <a:pPr algn="just" rtl="0">
              <a:lnSpc>
                <a:spcPct val="120000"/>
              </a:lnSpc>
            </a:pPr>
            <a:endParaRPr lang="en-US" dirty="0" smtClean="0"/>
          </a:p>
          <a:p>
            <a:pPr algn="just" rtl="0">
              <a:lnSpc>
                <a:spcPct val="120000"/>
              </a:lnSpc>
            </a:pPr>
            <a:r>
              <a:rPr lang="en-US" dirty="0" smtClean="0"/>
              <a:t>was formerly known as the </a:t>
            </a:r>
            <a:r>
              <a:rPr lang="en-US" b="1" dirty="0" smtClean="0"/>
              <a:t>Sue and </a:t>
            </a:r>
            <a:r>
              <a:rPr lang="en-US" b="1" dirty="0" err="1" smtClean="0"/>
              <a:t>Labour</a:t>
            </a:r>
            <a:r>
              <a:rPr lang="en-US" b="1" dirty="0" smtClean="0"/>
              <a:t> Clause.</a:t>
            </a:r>
          </a:p>
          <a:p>
            <a:pPr algn="just" rtl="0">
              <a:lnSpc>
                <a:spcPct val="120000"/>
              </a:lnSpc>
            </a:pPr>
            <a:r>
              <a:rPr lang="en-US" b="1" dirty="0" smtClean="0"/>
              <a:t>Sue and </a:t>
            </a:r>
            <a:r>
              <a:rPr lang="en-US" b="1" dirty="0" err="1" smtClean="0"/>
              <a:t>labour</a:t>
            </a:r>
            <a:r>
              <a:rPr lang="en-US" b="1" dirty="0" smtClean="0"/>
              <a:t> charges are not to be confused with general average expenditure. They are incurred for </a:t>
            </a:r>
            <a:r>
              <a:rPr lang="en-US" dirty="0" smtClean="0"/>
              <a:t>the benefit of only a </a:t>
            </a:r>
            <a:r>
              <a:rPr lang="en-US" b="1" dirty="0" smtClean="0"/>
              <a:t>single interest (e.g. the vessel, or the cargo), whereas general average expenditure is incurred </a:t>
            </a:r>
            <a:r>
              <a:rPr lang="en-US" dirty="0" smtClean="0"/>
              <a:t>for the common benefit (e.g. of the ship, cargo and freight, if any at risk).</a:t>
            </a:r>
          </a:p>
          <a:p>
            <a:pPr algn="just" rtl="0">
              <a:lnSpc>
                <a:spcPct val="120000"/>
              </a:lnSpc>
            </a:pPr>
            <a:endParaRPr lang="en-US" dirty="0" smtClean="0"/>
          </a:p>
          <a:p>
            <a:pPr algn="just" rtl="0">
              <a:lnSpc>
                <a:spcPct val="120000"/>
              </a:lnSpc>
            </a:pPr>
            <a:r>
              <a:rPr lang="en-US" b="1" dirty="0" smtClean="0"/>
              <a:t>Examples of sue and </a:t>
            </a:r>
            <a:r>
              <a:rPr lang="en-US" b="1" dirty="0" err="1" smtClean="0"/>
              <a:t>labour</a:t>
            </a:r>
            <a:r>
              <a:rPr lang="en-US" b="1" dirty="0" smtClean="0"/>
              <a:t> charges might include costs incurred by a </a:t>
            </a:r>
            <a:r>
              <a:rPr lang="en-US" b="1" dirty="0" err="1" smtClean="0"/>
              <a:t>shipowner</a:t>
            </a:r>
            <a:r>
              <a:rPr lang="en-US" b="1" dirty="0" smtClean="0"/>
              <a:t> in recovering a lost anchor and </a:t>
            </a:r>
            <a:r>
              <a:rPr lang="en-US" dirty="0" smtClean="0"/>
              <a:t>cable, and costs incurred by a cargo owner of having a refrigerated cargo stored ashore while a ship’s refrigerating machinery is under repair.</a:t>
            </a:r>
            <a:endParaRPr lang="fa-IR"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Waiver Clause</a:t>
            </a:r>
            <a:endParaRPr lang="fa-IR" dirty="0">
              <a:solidFill>
                <a:schemeClr val="tx1"/>
              </a:solidFill>
            </a:endParaRPr>
          </a:p>
        </p:txBody>
      </p:sp>
      <p:sp>
        <p:nvSpPr>
          <p:cNvPr id="3" name="Content Placeholder 2"/>
          <p:cNvSpPr>
            <a:spLocks noGrp="1"/>
          </p:cNvSpPr>
          <p:nvPr>
            <p:ph sz="quarter" idx="1"/>
          </p:nvPr>
        </p:nvSpPr>
        <p:spPr>
          <a:xfrm>
            <a:off x="381000" y="1447800"/>
            <a:ext cx="8503920" cy="4572000"/>
          </a:xfrm>
        </p:spPr>
        <p:txBody>
          <a:bodyPr>
            <a:normAutofit fontScale="92500" lnSpcReduction="10000"/>
          </a:bodyPr>
          <a:lstStyle/>
          <a:p>
            <a:pPr algn="just" rtl="0">
              <a:lnSpc>
                <a:spcPct val="150000"/>
              </a:lnSpc>
            </a:pPr>
            <a:r>
              <a:rPr lang="en-US" dirty="0" smtClean="0"/>
              <a:t>This is in fact continuation of the 'sue and </a:t>
            </a:r>
            <a:r>
              <a:rPr lang="en-US" dirty="0" err="1" smtClean="0"/>
              <a:t>labour</a:t>
            </a:r>
            <a:r>
              <a:rPr lang="en-US" dirty="0" smtClean="0"/>
              <a:t>' clause because it lays down that 'no acts of the assurer or assured in recovering, saving or preserving the property insured, shall be considered as a waiver or acceptance of abandonment.</a:t>
            </a:r>
          </a:p>
          <a:p>
            <a:pPr algn="just" rtl="0">
              <a:lnSpc>
                <a:spcPct val="150000"/>
              </a:lnSpc>
              <a:buNone/>
            </a:pPr>
            <a:endParaRPr lang="en-US" dirty="0" smtClean="0"/>
          </a:p>
          <a:p>
            <a:pPr algn="just" rtl="0">
              <a:lnSpc>
                <a:spcPct val="150000"/>
              </a:lnSpc>
            </a:pPr>
            <a:r>
              <a:rPr lang="en-US" dirty="0" smtClean="0"/>
              <a:t>'This clause is nowadays found in almost all public policies of Lloyds's.</a:t>
            </a:r>
          </a:p>
          <a:p>
            <a:pPr algn="just" rtl="0">
              <a:lnSpc>
                <a:spcPct val="150000"/>
              </a:lnSpc>
            </a:pPr>
            <a:endParaRPr lang="fa-IR"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Special  Compensation</a:t>
            </a:r>
            <a:endParaRPr lang="fa-IR" b="1" dirty="0">
              <a:solidFill>
                <a:schemeClr val="tx1"/>
              </a:solidFill>
            </a:endParaRPr>
          </a:p>
        </p:txBody>
      </p:sp>
      <p:sp>
        <p:nvSpPr>
          <p:cNvPr id="3" name="Content Placeholder 2"/>
          <p:cNvSpPr>
            <a:spLocks noGrp="1"/>
          </p:cNvSpPr>
          <p:nvPr>
            <p:ph sz="quarter" idx="1"/>
          </p:nvPr>
        </p:nvSpPr>
        <p:spPr/>
        <p:txBody>
          <a:bodyPr>
            <a:normAutofit/>
          </a:bodyPr>
          <a:lstStyle/>
          <a:p>
            <a:pPr algn="just" rtl="0"/>
            <a:r>
              <a:rPr lang="en-US" sz="2400" dirty="0" smtClean="0"/>
              <a:t>The </a:t>
            </a:r>
            <a:r>
              <a:rPr lang="en-US" sz="2400" dirty="0" err="1" smtClean="0"/>
              <a:t>salvor</a:t>
            </a:r>
            <a:r>
              <a:rPr lang="en-US" sz="2400" dirty="0" smtClean="0"/>
              <a:t> does not necessarily have to achieve success in preventing and minimizing damage to the environment in obtaining special compensation. If success is achieved, special compensation will be payable in greater amount under Article 14 (2) as follows: +30%  of expenses or even +100% of expenses.</a:t>
            </a:r>
          </a:p>
          <a:p>
            <a:pPr algn="just" rtl="0"/>
            <a:endParaRPr lang="en-US" sz="2400" dirty="0" smtClean="0"/>
          </a:p>
          <a:p>
            <a:pPr algn="just" rtl="0"/>
            <a:r>
              <a:rPr lang="en-US" sz="2400" dirty="0" smtClean="0"/>
              <a:t>However, negligence on the part of the </a:t>
            </a:r>
            <a:r>
              <a:rPr lang="en-US" sz="2400" dirty="0" err="1" smtClean="0"/>
              <a:t>salvor</a:t>
            </a:r>
            <a:r>
              <a:rPr lang="en-US" sz="2400" dirty="0" smtClean="0"/>
              <a:t> will deprive his right of the whole or part of any special compensation under Article 14 (5).</a:t>
            </a:r>
          </a:p>
          <a:p>
            <a:pPr algn="just" rtl="0"/>
            <a:endParaRPr lang="fa-IR" sz="2400"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Receiving  </a:t>
            </a:r>
            <a:r>
              <a:rPr lang="en-US" b="1" dirty="0" err="1" smtClean="0">
                <a:solidFill>
                  <a:schemeClr val="tx1"/>
                </a:solidFill>
              </a:rPr>
              <a:t>voy</a:t>
            </a:r>
            <a:r>
              <a:rPr lang="en-US" b="1" dirty="0" smtClean="0">
                <a:solidFill>
                  <a:schemeClr val="tx1"/>
                </a:solidFill>
              </a:rPr>
              <a:t> instruction, action:</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5026152"/>
          </a:xfrm>
        </p:spPr>
        <p:txBody>
          <a:bodyPr>
            <a:normAutofit fontScale="77500" lnSpcReduction="20000"/>
          </a:bodyPr>
          <a:lstStyle/>
          <a:p>
            <a:pPr algn="just" rtl="0"/>
            <a:r>
              <a:rPr lang="en-US" dirty="0" smtClean="0"/>
              <a:t>Read imp items of </a:t>
            </a:r>
            <a:r>
              <a:rPr lang="en-US" dirty="0" err="1" smtClean="0"/>
              <a:t>voy</a:t>
            </a:r>
            <a:r>
              <a:rPr lang="en-US" dirty="0" smtClean="0"/>
              <a:t> inst,   consider cargo-</a:t>
            </a:r>
            <a:r>
              <a:rPr lang="en-US" dirty="0" err="1" smtClean="0"/>
              <a:t>laycan</a:t>
            </a:r>
            <a:r>
              <a:rPr lang="en-US" dirty="0" smtClean="0"/>
              <a:t>-</a:t>
            </a:r>
            <a:r>
              <a:rPr lang="en-US" dirty="0" err="1" smtClean="0"/>
              <a:t>laytime</a:t>
            </a:r>
            <a:r>
              <a:rPr lang="en-US" dirty="0" smtClean="0"/>
              <a:t>. NOA-NOR, communication, identify parties concerned, </a:t>
            </a:r>
            <a:r>
              <a:rPr lang="en-US" dirty="0" err="1" smtClean="0"/>
              <a:t>cargoworthiness</a:t>
            </a:r>
            <a:r>
              <a:rPr lang="en-US" dirty="0" smtClean="0"/>
              <a:t> of vessel.</a:t>
            </a:r>
          </a:p>
          <a:p>
            <a:pPr algn="just" rtl="0"/>
            <a:r>
              <a:rPr lang="en-US" dirty="0" smtClean="0"/>
              <a:t>  </a:t>
            </a:r>
          </a:p>
          <a:p>
            <a:pPr algn="just" rtl="0"/>
            <a:r>
              <a:rPr lang="en-US" dirty="0" smtClean="0"/>
              <a:t>Management meeting, discuss :requirements, spare, store, provision, bunker (+5 days F.O &amp; +7 days D.O) , fresh water..</a:t>
            </a:r>
          </a:p>
          <a:p>
            <a:pPr algn="just" rtl="0"/>
            <a:r>
              <a:rPr lang="en-US" dirty="0" smtClean="0"/>
              <a:t>Seaworthiness, cargo specification, draft restriction, load &amp; </a:t>
            </a:r>
            <a:r>
              <a:rPr lang="en-US" dirty="0" err="1" smtClean="0"/>
              <a:t>disch</a:t>
            </a:r>
            <a:r>
              <a:rPr lang="en-US" dirty="0" smtClean="0"/>
              <a:t> ports. </a:t>
            </a:r>
          </a:p>
          <a:p>
            <a:pPr algn="just" rtl="0"/>
            <a:endParaRPr lang="en-US" dirty="0" smtClean="0"/>
          </a:p>
          <a:p>
            <a:pPr algn="just" rtl="0"/>
            <a:r>
              <a:rPr lang="en-US" dirty="0" smtClean="0"/>
              <a:t>Voyage planning, high risk area, risk assessment, contingency</a:t>
            </a:r>
          </a:p>
          <a:p>
            <a:pPr algn="just" rtl="0"/>
            <a:r>
              <a:rPr lang="en-US" dirty="0" smtClean="0"/>
              <a:t>Consideration in time charterer: on/off hire survey , bunker , RPM &amp; speed.</a:t>
            </a:r>
          </a:p>
          <a:p>
            <a:pPr algn="just" rtl="0"/>
            <a:endParaRPr lang="en-US" dirty="0" smtClean="0"/>
          </a:p>
          <a:p>
            <a:pPr algn="just" rtl="0"/>
            <a:r>
              <a:rPr lang="en-US" dirty="0" smtClean="0"/>
              <a:t>If CH/ENG request 100MT bunker extra: see his calculation, ask his reason, explain loss of 100 t cargo, send his statement along bunker request </a:t>
            </a:r>
            <a:r>
              <a:rPr lang="en-US" dirty="0" err="1" smtClean="0"/>
              <a:t>E.Mail</a:t>
            </a:r>
            <a:r>
              <a:rPr lang="en-US" dirty="0" smtClean="0"/>
              <a:t>.</a:t>
            </a:r>
            <a:endParaRPr lang="fa-IR"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Speed log / Radar fails, what to do?</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fontScale="77500" lnSpcReduction="20000"/>
          </a:bodyPr>
          <a:lstStyle/>
          <a:p>
            <a:pPr algn="just" rtl="0">
              <a:buNone/>
            </a:pPr>
            <a:r>
              <a:rPr lang="en-US" b="1" dirty="0" smtClean="0"/>
              <a:t>Speed log fails, what to do?</a:t>
            </a:r>
            <a:endParaRPr lang="en-US" dirty="0" smtClean="0"/>
          </a:p>
          <a:p>
            <a:pPr algn="just" rtl="0">
              <a:lnSpc>
                <a:spcPct val="120000"/>
              </a:lnSpc>
            </a:pPr>
            <a:r>
              <a:rPr lang="en-US" dirty="0" smtClean="0"/>
              <a:t>Investigate the fault, get advice from electrical supper, and send a report to SM, if can not be repair onboard?= get exemption certificate via flag state( class). </a:t>
            </a:r>
          </a:p>
          <a:p>
            <a:pPr algn="just" rtl="0"/>
            <a:endParaRPr lang="en-US" dirty="0" smtClean="0"/>
          </a:p>
          <a:p>
            <a:pPr algn="just" rtl="0">
              <a:buNone/>
            </a:pPr>
            <a:r>
              <a:rPr lang="en-US" b="1" dirty="0" smtClean="0"/>
              <a:t>If radar fails what to do?  </a:t>
            </a:r>
            <a:endParaRPr lang="en-US" dirty="0" smtClean="0"/>
          </a:p>
          <a:p>
            <a:pPr algn="just" rtl="0">
              <a:lnSpc>
                <a:spcPct val="120000"/>
              </a:lnSpc>
            </a:pPr>
            <a:r>
              <a:rPr lang="en-US" dirty="0" smtClean="0"/>
              <a:t>Inform DPA / DMA, SM who call class/flag and get exemption certificate, repair request, defect list updated,  inform PSC of next port  otherwise may be detain by code 30.( in case of essential nav. equipment failure call DPA= ISM requirement). Cargo ship safety equipment certificate will be affected, on arrival C.O.C will be issued by class. Management meeting, ENG readiness, Review standing order, advice deck officers, extra lookout, wheelmen, rest hours, contingency plan, risk assessment, .</a:t>
            </a:r>
          </a:p>
          <a:p>
            <a:pPr algn="just" rtl="0"/>
            <a:endParaRPr lang="fa-IR"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5048"/>
            <a:ext cx="8534400" cy="758952"/>
          </a:xfrm>
        </p:spPr>
        <p:txBody>
          <a:bodyPr>
            <a:noAutofit/>
          </a:bodyPr>
          <a:lstStyle/>
          <a:p>
            <a:r>
              <a:rPr lang="en-US" sz="2400" b="1" dirty="0" smtClean="0">
                <a:solidFill>
                  <a:schemeClr val="tx1"/>
                </a:solidFill>
              </a:rPr>
              <a:t>Bulk cargo ,  Grain loading: no stowage factor given: owner instruct shore figure and clean BL:</a:t>
            </a:r>
            <a:r>
              <a:rPr lang="en-US" sz="2400" dirty="0" smtClean="0">
                <a:solidFill>
                  <a:schemeClr val="tx1"/>
                </a:solidFill>
              </a:rPr>
              <a:t/>
            </a:r>
            <a:br>
              <a:rPr lang="en-US" sz="2400" dirty="0" smtClean="0">
                <a:solidFill>
                  <a:schemeClr val="tx1"/>
                </a:solidFill>
              </a:rPr>
            </a:br>
            <a:endParaRPr lang="fa-IR" sz="2400" dirty="0">
              <a:solidFill>
                <a:schemeClr val="tx1"/>
              </a:solidFill>
            </a:endParaRPr>
          </a:p>
        </p:txBody>
      </p:sp>
      <p:sp>
        <p:nvSpPr>
          <p:cNvPr id="3" name="Content Placeholder 2"/>
          <p:cNvSpPr>
            <a:spLocks noGrp="1"/>
          </p:cNvSpPr>
          <p:nvPr>
            <p:ph sz="quarter" idx="1"/>
          </p:nvPr>
        </p:nvSpPr>
        <p:spPr/>
        <p:txBody>
          <a:bodyPr/>
          <a:lstStyle/>
          <a:p>
            <a:pPr algn="l" rtl="0"/>
            <a:r>
              <a:rPr lang="en-US" dirty="0" smtClean="0"/>
              <a:t>Calculate 2 figures range up and range down from </a:t>
            </a:r>
            <a:r>
              <a:rPr lang="en-US" dirty="0" err="1" smtClean="0"/>
              <a:t>ref.books</a:t>
            </a:r>
            <a:r>
              <a:rPr lang="en-US" dirty="0" smtClean="0"/>
              <a:t>= IMSBC code or Thomas stowage.</a:t>
            </a:r>
          </a:p>
          <a:p>
            <a:pPr algn="l" rtl="0">
              <a:buNone/>
            </a:pPr>
            <a:r>
              <a:rPr lang="en-US" dirty="0" smtClean="0"/>
              <a:t> </a:t>
            </a:r>
          </a:p>
          <a:p>
            <a:pPr algn="l" rtl="0"/>
            <a:r>
              <a:rPr lang="en-US" dirty="0" smtClean="0"/>
              <a:t>If </a:t>
            </a:r>
            <a:r>
              <a:rPr lang="en-US" dirty="0" err="1" smtClean="0"/>
              <a:t>laycan</a:t>
            </a:r>
            <a:r>
              <a:rPr lang="en-US" dirty="0" smtClean="0"/>
              <a:t> tight request for extending it, if shore / ship figure difference: give LOA to agent, if insist to sign do it yourself as owner instructed.</a:t>
            </a:r>
          </a:p>
          <a:p>
            <a:pPr algn="l" rtl="0"/>
            <a:endParaRPr lang="fa-IR"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solidFill>
                  <a:schemeClr val="tx1"/>
                </a:solidFill>
              </a:rPr>
              <a:t>Voy</a:t>
            </a:r>
            <a:r>
              <a:rPr lang="en-US" sz="3200" b="1" dirty="0" smtClean="0">
                <a:solidFill>
                  <a:schemeClr val="tx1"/>
                </a:solidFill>
              </a:rPr>
              <a:t> instruction to load general cargo:</a:t>
            </a:r>
            <a:endParaRPr lang="fa-IR" sz="3200" b="1" dirty="0">
              <a:solidFill>
                <a:schemeClr val="tx1"/>
              </a:solidFill>
            </a:endParaRPr>
          </a:p>
        </p:txBody>
      </p:sp>
      <p:sp>
        <p:nvSpPr>
          <p:cNvPr id="3" name="Content Placeholder 2"/>
          <p:cNvSpPr>
            <a:spLocks noGrp="1"/>
          </p:cNvSpPr>
          <p:nvPr>
            <p:ph sz="quarter" idx="1"/>
          </p:nvPr>
        </p:nvSpPr>
        <p:spPr/>
        <p:txBody>
          <a:bodyPr>
            <a:normAutofit fontScale="85000" lnSpcReduction="10000"/>
          </a:bodyPr>
          <a:lstStyle/>
          <a:p>
            <a:pPr algn="just" rtl="0">
              <a:lnSpc>
                <a:spcPct val="150000"/>
              </a:lnSpc>
            </a:pPr>
            <a:r>
              <a:rPr lang="en-US" dirty="0" smtClean="0"/>
              <a:t>type &amp; specification of cargo, CSM=cargo securing manual( remember its content by heart) , lashing point and materials, read Supplementary Requirements for different types of vessels: Ro-Ro, </a:t>
            </a:r>
            <a:r>
              <a:rPr lang="en-US" u="sng" dirty="0" smtClean="0"/>
              <a:t>Bulk carrier</a:t>
            </a:r>
            <a:r>
              <a:rPr lang="en-US" dirty="0" smtClean="0"/>
              <a:t> &amp; container ship in CSM. is there any list of  cargo can be loaded in CSM?</a:t>
            </a:r>
          </a:p>
          <a:p>
            <a:pPr algn="just" rtl="0">
              <a:lnSpc>
                <a:spcPct val="150000"/>
              </a:lnSpc>
            </a:pPr>
            <a:endParaRPr lang="en-US" dirty="0" smtClean="0"/>
          </a:p>
          <a:p>
            <a:pPr algn="just" rtl="0">
              <a:lnSpc>
                <a:spcPct val="150000"/>
              </a:lnSpc>
            </a:pPr>
            <a:r>
              <a:rPr lang="en-US" dirty="0" smtClean="0"/>
              <a:t>Can you load DG cargo? Check DOC for carriage of D.G( type of DG and location of loading are given).</a:t>
            </a:r>
          </a:p>
          <a:p>
            <a:pPr algn="just" rtl="0">
              <a:lnSpc>
                <a:spcPct val="150000"/>
              </a:lnSpc>
            </a:pPr>
            <a:endParaRPr lang="fa-I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dirty="0" smtClean="0">
                <a:solidFill>
                  <a:schemeClr val="tx1"/>
                </a:solidFill>
              </a:rPr>
              <a:t>Sewage</a:t>
            </a:r>
            <a:r>
              <a:rPr lang="en-US" b="1" dirty="0" smtClean="0">
                <a:solidFill>
                  <a:schemeClr val="tx1"/>
                </a:solidFill>
              </a:rPr>
              <a:t> </a:t>
            </a:r>
            <a:endParaRPr lang="fa-IR" dirty="0">
              <a:solidFill>
                <a:schemeClr val="tx1"/>
              </a:solidFill>
            </a:endParaRPr>
          </a:p>
        </p:txBody>
      </p:sp>
      <p:sp>
        <p:nvSpPr>
          <p:cNvPr id="3" name="Content Placeholder 2"/>
          <p:cNvSpPr>
            <a:spLocks noGrp="1"/>
          </p:cNvSpPr>
          <p:nvPr>
            <p:ph sz="quarter" idx="1"/>
          </p:nvPr>
        </p:nvSpPr>
        <p:spPr/>
        <p:txBody>
          <a:bodyPr>
            <a:normAutofit fontScale="92500" lnSpcReduction="20000"/>
          </a:bodyPr>
          <a:lstStyle/>
          <a:p>
            <a:pPr marL="514350" indent="-514350" algn="just" rtl="0">
              <a:buAutoNum type="arabicPeriod"/>
            </a:pPr>
            <a:r>
              <a:rPr lang="en-US" b="1" dirty="0" smtClean="0"/>
              <a:t>Shipboard Sewage Management Plan </a:t>
            </a:r>
          </a:p>
          <a:p>
            <a:pPr marL="514350" indent="-514350" algn="just" rtl="0">
              <a:buAutoNum type="arabicPeriod"/>
            </a:pPr>
            <a:r>
              <a:rPr lang="en-US" b="1" dirty="0" smtClean="0"/>
              <a:t>Sewage Disposal Record Book</a:t>
            </a:r>
          </a:p>
          <a:p>
            <a:pPr marL="514350" indent="-514350" algn="just" rtl="0">
              <a:buAutoNum type="arabicPeriod"/>
            </a:pPr>
            <a:r>
              <a:rPr lang="en-US" b="1" dirty="0" smtClean="0"/>
              <a:t>System Documentation, System Service Manual and Service Records  </a:t>
            </a:r>
          </a:p>
          <a:p>
            <a:pPr marL="514350" indent="-514350" algn="just" rtl="0">
              <a:buAutoNum type="arabicPeriod"/>
            </a:pPr>
            <a:r>
              <a:rPr lang="fr-FR" b="1" dirty="0" smtClean="0"/>
              <a:t>International </a:t>
            </a:r>
            <a:r>
              <a:rPr lang="fr-FR" b="1" dirty="0" err="1" smtClean="0"/>
              <a:t>Sewage</a:t>
            </a:r>
            <a:r>
              <a:rPr lang="fr-FR" b="1" dirty="0" smtClean="0"/>
              <a:t> Pollution Prévention </a:t>
            </a:r>
            <a:r>
              <a:rPr lang="fr-FR" b="1" dirty="0" err="1" smtClean="0"/>
              <a:t>Certificate</a:t>
            </a:r>
            <a:r>
              <a:rPr lang="fr-FR" b="1" dirty="0" smtClean="0"/>
              <a:t> </a:t>
            </a:r>
          </a:p>
          <a:p>
            <a:endParaRPr lang="fa-IR" dirty="0" smtClean="0"/>
          </a:p>
          <a:p>
            <a:pPr algn="l" rtl="0">
              <a:buNone/>
            </a:pPr>
            <a:r>
              <a:rPr lang="en-US" dirty="0" smtClean="0"/>
              <a:t>To be kept by ship engaged in an international voyage and is either: </a:t>
            </a:r>
            <a:endParaRPr lang="fa-IR" dirty="0" smtClean="0"/>
          </a:p>
          <a:p>
            <a:pPr algn="l" rtl="0"/>
            <a:r>
              <a:rPr lang="en-US" dirty="0" smtClean="0"/>
              <a:t>400gt or more, or  </a:t>
            </a:r>
            <a:endParaRPr lang="fa-IR" dirty="0" smtClean="0"/>
          </a:p>
          <a:p>
            <a:pPr algn="l" rtl="0"/>
            <a:r>
              <a:rPr lang="en-US" dirty="0" smtClean="0"/>
              <a:t>less than 400gt and certified to carry more than 15 persons (‘prescribed ship’). </a:t>
            </a:r>
          </a:p>
          <a:p>
            <a:pPr marL="514350" indent="-514350" algn="l" rtl="0">
              <a:buAutoNum type="arabicPeriod"/>
            </a:pPr>
            <a:endParaRPr lang="fa-IR"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Nickel ore:</a:t>
            </a:r>
            <a:endParaRPr lang="fa-IR" dirty="0">
              <a:solidFill>
                <a:schemeClr val="tx1"/>
              </a:solidFill>
            </a:endParaRPr>
          </a:p>
        </p:txBody>
      </p:sp>
      <p:sp>
        <p:nvSpPr>
          <p:cNvPr id="3" name="Content Placeholder 2"/>
          <p:cNvSpPr>
            <a:spLocks noGrp="1"/>
          </p:cNvSpPr>
          <p:nvPr>
            <p:ph sz="quarter" idx="1"/>
          </p:nvPr>
        </p:nvSpPr>
        <p:spPr>
          <a:xfrm>
            <a:off x="301752" y="1447800"/>
            <a:ext cx="8503920" cy="5330952"/>
          </a:xfrm>
        </p:spPr>
        <p:txBody>
          <a:bodyPr>
            <a:normAutofit fontScale="85000" lnSpcReduction="20000"/>
          </a:bodyPr>
          <a:lstStyle/>
          <a:p>
            <a:pPr algn="just" rtl="0">
              <a:lnSpc>
                <a:spcPct val="120000"/>
              </a:lnSpc>
            </a:pPr>
            <a:r>
              <a:rPr lang="en-US" dirty="0" smtClean="0"/>
              <a:t>Check recent DA-11</a:t>
            </a:r>
            <a:r>
              <a:rPr lang="en-US" b="1" dirty="0" smtClean="0"/>
              <a:t>, </a:t>
            </a:r>
            <a:r>
              <a:rPr lang="en-US" dirty="0" smtClean="0"/>
              <a:t>refer to IMSBC code for properties</a:t>
            </a:r>
          </a:p>
          <a:p>
            <a:pPr algn="just" rtl="0">
              <a:lnSpc>
                <a:spcPct val="120000"/>
              </a:lnSpc>
            </a:pPr>
            <a:r>
              <a:rPr lang="en-US" dirty="0" smtClean="0"/>
              <a:t>Hazard: liquefaction ( water on cargo surface ) , cargo shift, heavy rolling, structural damage, flammable gas, ..) if liquefaction occurs water on cargo surface), submersible pump not electrical can be use.</a:t>
            </a:r>
          </a:p>
          <a:p>
            <a:pPr algn="just" rtl="0">
              <a:lnSpc>
                <a:spcPct val="120000"/>
              </a:lnSpc>
              <a:buNone/>
            </a:pPr>
            <a:r>
              <a:rPr lang="en-US" dirty="0" smtClean="0"/>
              <a:t> </a:t>
            </a:r>
          </a:p>
          <a:p>
            <a:pPr algn="just" rtl="0">
              <a:lnSpc>
                <a:spcPct val="120000"/>
              </a:lnSpc>
            </a:pPr>
            <a:r>
              <a:rPr lang="en-US" dirty="0" smtClean="0"/>
              <a:t>Cargo certificate: moisture content,  TML, check different grade of cargo, check cargo sample, oven test , get advice from P&amp;I/ agent.</a:t>
            </a:r>
          </a:p>
          <a:p>
            <a:pPr algn="just" rtl="0">
              <a:lnSpc>
                <a:spcPct val="120000"/>
              </a:lnSpc>
            </a:pPr>
            <a:endParaRPr lang="en-US" dirty="0" smtClean="0"/>
          </a:p>
          <a:p>
            <a:pPr algn="just" rtl="0">
              <a:lnSpc>
                <a:spcPct val="120000"/>
              </a:lnSpc>
            </a:pPr>
            <a:r>
              <a:rPr lang="en-US" dirty="0" smtClean="0"/>
              <a:t> No loading during rain, check requirement in IMSBC code, shipper declaration and laboratory test certificate to be same ( ship's name and port of loading to be indicated), </a:t>
            </a:r>
          </a:p>
          <a:p>
            <a:pPr algn="just" rtl="0">
              <a:lnSpc>
                <a:spcPct val="120000"/>
              </a:lnSpc>
            </a:pPr>
            <a:endParaRPr lang="fa-IR"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rmAutofit fontScale="90000"/>
          </a:bodyPr>
          <a:lstStyle/>
          <a:p>
            <a:r>
              <a:rPr lang="en-US" b="1" dirty="0" smtClean="0">
                <a:solidFill>
                  <a:schemeClr val="tx1"/>
                </a:solidFill>
              </a:rPr>
              <a:t>How to check ENG Department:</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371600"/>
            <a:ext cx="8503920" cy="5330952"/>
          </a:xfrm>
        </p:spPr>
        <p:txBody>
          <a:bodyPr>
            <a:normAutofit fontScale="62500" lnSpcReduction="20000"/>
          </a:bodyPr>
          <a:lstStyle/>
          <a:p>
            <a:pPr algn="just" rtl="0">
              <a:lnSpc>
                <a:spcPct val="120000"/>
              </a:lnSpc>
            </a:pPr>
            <a:r>
              <a:rPr lang="en-US" dirty="0" smtClean="0"/>
              <a:t>ENG log abstract</a:t>
            </a:r>
            <a:r>
              <a:rPr lang="en-US" b="1" dirty="0" smtClean="0"/>
              <a:t>: </a:t>
            </a:r>
            <a:r>
              <a:rPr lang="en-US" dirty="0" err="1" smtClean="0"/>
              <a:t>L.Oil</a:t>
            </a:r>
            <a:r>
              <a:rPr lang="en-US" dirty="0" smtClean="0"/>
              <a:t> sample landing, superintendent check list</a:t>
            </a:r>
            <a:r>
              <a:rPr lang="en-US" b="1" dirty="0" smtClean="0"/>
              <a:t>, </a:t>
            </a:r>
            <a:r>
              <a:rPr lang="en-US" dirty="0" smtClean="0"/>
              <a:t>fleet check list</a:t>
            </a:r>
            <a:r>
              <a:rPr lang="en-US" b="1" dirty="0" smtClean="0"/>
              <a:t> , </a:t>
            </a:r>
            <a:r>
              <a:rPr lang="en-US" dirty="0" smtClean="0"/>
              <a:t>oil record book = bilge pumping out, position, master signature for every page, instruction to fill oil record book given in the first pages, noon report ( consumption).</a:t>
            </a:r>
          </a:p>
          <a:p>
            <a:pPr algn="just" rtl="0">
              <a:lnSpc>
                <a:spcPct val="120000"/>
              </a:lnSpc>
              <a:buNone/>
            </a:pPr>
            <a:endParaRPr lang="en-US" dirty="0" smtClean="0"/>
          </a:p>
          <a:p>
            <a:pPr algn="just" rtl="0">
              <a:lnSpc>
                <a:spcPct val="120000"/>
              </a:lnSpc>
            </a:pPr>
            <a:r>
              <a:rPr lang="en-US" dirty="0" smtClean="0"/>
              <a:t>Eng maintenance record,  PMP, Monthly ENG maintenance record, doing CSM items by ship staff and getting photo, name signature of CH/ENG.</a:t>
            </a:r>
          </a:p>
          <a:p>
            <a:pPr algn="just" rtl="0">
              <a:lnSpc>
                <a:spcPct val="120000"/>
              </a:lnSpc>
            </a:pPr>
            <a:endParaRPr lang="en-US" dirty="0" smtClean="0"/>
          </a:p>
          <a:p>
            <a:pPr algn="just" rtl="0">
              <a:lnSpc>
                <a:spcPct val="120000"/>
              </a:lnSpc>
            </a:pPr>
            <a:r>
              <a:rPr lang="en-US" b="1" dirty="0" smtClean="0"/>
              <a:t>CH/ENG : </a:t>
            </a:r>
            <a:r>
              <a:rPr lang="en-US" dirty="0" smtClean="0"/>
              <a:t>in charge of ENG </a:t>
            </a:r>
            <a:r>
              <a:rPr lang="en-US" dirty="0" err="1" smtClean="0"/>
              <a:t>Dep</a:t>
            </a:r>
            <a:r>
              <a:rPr lang="en-US" dirty="0" smtClean="0"/>
              <a:t>, technical advisor, maintenance of ENG &amp; Auxiliaries.</a:t>
            </a:r>
          </a:p>
          <a:p>
            <a:pPr algn="just" rtl="0">
              <a:lnSpc>
                <a:spcPct val="120000"/>
              </a:lnSpc>
              <a:buNone/>
            </a:pPr>
            <a:r>
              <a:rPr lang="en-US" dirty="0" smtClean="0"/>
              <a:t> </a:t>
            </a:r>
          </a:p>
          <a:p>
            <a:pPr algn="just" rtl="0">
              <a:lnSpc>
                <a:spcPct val="120000"/>
              </a:lnSpc>
            </a:pPr>
            <a:r>
              <a:rPr lang="en-US" dirty="0" smtClean="0"/>
              <a:t>Master shall check ENG maintenance during weekly inspection.CSM items affect cert of class.</a:t>
            </a:r>
          </a:p>
          <a:p>
            <a:pPr algn="just" rtl="0">
              <a:lnSpc>
                <a:spcPct val="120000"/>
              </a:lnSpc>
            </a:pPr>
            <a:endParaRPr lang="en-US" dirty="0" smtClean="0"/>
          </a:p>
          <a:p>
            <a:pPr algn="just" rtl="0">
              <a:lnSpc>
                <a:spcPct val="120000"/>
              </a:lnSpc>
            </a:pPr>
            <a:r>
              <a:rPr lang="en-US" dirty="0" smtClean="0"/>
              <a:t>Generator no.3 failure, action: investigate cause, reduce load on other generator , report to SM/DPA, as it is major defect, change of voyage plane to be consider, if no.2 fail also what? Port of refuge. No of generator require is in  SAFCON   certificate.</a:t>
            </a:r>
            <a:endParaRPr lang="fa-IR"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How to implement SMS:</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p:txBody>
          <a:bodyPr/>
          <a:lstStyle/>
          <a:p>
            <a:pPr algn="just" rtl="0"/>
            <a:r>
              <a:rPr lang="en-US" dirty="0" smtClean="0"/>
              <a:t>Conduct drills, do maintenance, certificates validity, SORB, SMRB, fleet check list, ISM manuals and amendment.</a:t>
            </a:r>
          </a:p>
          <a:p>
            <a:pPr algn="just" rtl="0">
              <a:buNone/>
            </a:pPr>
            <a:r>
              <a:rPr lang="en-US" dirty="0" smtClean="0"/>
              <a:t> </a:t>
            </a:r>
          </a:p>
          <a:p>
            <a:pPr algn="just" rtl="0"/>
            <a:r>
              <a:rPr lang="en-US" dirty="0" smtClean="0"/>
              <a:t>Main deficiency found in SMS: consequences= PR-17 may be issued by surveyor.</a:t>
            </a:r>
          </a:p>
          <a:p>
            <a:pPr algn="just" rtl="0"/>
            <a:endParaRPr lang="en-US" dirty="0" smtClean="0"/>
          </a:p>
          <a:p>
            <a:pPr algn="just" rtl="0"/>
            <a:r>
              <a:rPr lang="en-US" dirty="0" smtClean="0"/>
              <a:t>Send a report to DMA/DPA, get corrective action, conduct management meeting, investigate source of deficiency and root causes, </a:t>
            </a:r>
          </a:p>
          <a:p>
            <a:pPr algn="just"/>
            <a:endParaRPr lang="fa-IR"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917448"/>
            <a:ext cx="8534400" cy="758952"/>
          </a:xfrm>
        </p:spPr>
        <p:txBody>
          <a:bodyPr>
            <a:noAutofit/>
          </a:bodyPr>
          <a:lstStyle/>
          <a:p>
            <a:r>
              <a:rPr lang="en-US" sz="2800" b="1" dirty="0" smtClean="0">
                <a:solidFill>
                  <a:schemeClr val="tx1"/>
                </a:solidFill>
              </a:rPr>
              <a:t>Alongside, a patch of oil around your ship, action?</a:t>
            </a:r>
            <a:r>
              <a:rPr lang="en-US" sz="2800" dirty="0" smtClean="0">
                <a:solidFill>
                  <a:schemeClr val="tx1"/>
                </a:solidFill>
              </a:rPr>
              <a:t/>
            </a:r>
            <a:br>
              <a:rPr lang="en-US" sz="2800" dirty="0" smtClean="0">
                <a:solidFill>
                  <a:schemeClr val="tx1"/>
                </a:solidFill>
              </a:rPr>
            </a:br>
            <a:endParaRPr lang="fa-IR" sz="2800" dirty="0">
              <a:solidFill>
                <a:schemeClr val="tx1"/>
              </a:solidFill>
            </a:endParaRPr>
          </a:p>
        </p:txBody>
      </p:sp>
      <p:sp>
        <p:nvSpPr>
          <p:cNvPr id="3" name="Content Placeholder 2"/>
          <p:cNvSpPr>
            <a:spLocks noGrp="1"/>
          </p:cNvSpPr>
          <p:nvPr>
            <p:ph sz="quarter" idx="1"/>
          </p:nvPr>
        </p:nvSpPr>
        <p:spPr/>
        <p:txBody>
          <a:bodyPr>
            <a:normAutofit fontScale="70000" lnSpcReduction="20000"/>
          </a:bodyPr>
          <a:lstStyle/>
          <a:p>
            <a:pPr algn="just" rtl="0"/>
            <a:r>
              <a:rPr lang="en-US" dirty="0" smtClean="0"/>
              <a:t>Source, may be from other ships, any operation in progress, any discharge.</a:t>
            </a:r>
          </a:p>
          <a:p>
            <a:pPr algn="just" rtl="0">
              <a:buNone/>
            </a:pPr>
            <a:r>
              <a:rPr lang="en-US" dirty="0" smtClean="0"/>
              <a:t> </a:t>
            </a:r>
          </a:p>
          <a:p>
            <a:pPr algn="just" rtl="0"/>
            <a:r>
              <a:rPr lang="en-US" dirty="0" smtClean="0"/>
              <a:t>Possibility: transferring, discharging, de-ballasting,, bilge pump out, structure damage/ crack.</a:t>
            </a:r>
          </a:p>
          <a:p>
            <a:pPr algn="just" rtl="0"/>
            <a:endParaRPr lang="en-US" dirty="0" smtClean="0"/>
          </a:p>
          <a:p>
            <a:pPr algn="just" rtl="0"/>
            <a:r>
              <a:rPr lang="en-US" dirty="0" smtClean="0"/>
              <a:t>Identify trace of oil patch. Organize crew as per plan, inform agent, P &amp; I, PSC.</a:t>
            </a:r>
          </a:p>
          <a:p>
            <a:pPr algn="just" rtl="0"/>
            <a:endParaRPr lang="en-US" dirty="0" smtClean="0"/>
          </a:p>
          <a:p>
            <a:pPr algn="just" rtl="0"/>
            <a:r>
              <a:rPr lang="en-US" dirty="0" smtClean="0"/>
              <a:t>Do you use chemical? Only approve substances</a:t>
            </a:r>
          </a:p>
          <a:p>
            <a:pPr algn="just" rtl="0">
              <a:buNone/>
            </a:pPr>
            <a:endParaRPr lang="en-US" dirty="0" smtClean="0"/>
          </a:p>
          <a:p>
            <a:pPr algn="just" rtl="0"/>
            <a:r>
              <a:rPr lang="en-US" dirty="0" smtClean="0"/>
              <a:t>If oil is not from your ship: inform port authority, get sample (absorbent or bucket) </a:t>
            </a:r>
          </a:p>
          <a:p>
            <a:pPr algn="just" rtl="0">
              <a:buNone/>
            </a:pPr>
            <a:endParaRPr lang="en-US" dirty="0" smtClean="0"/>
          </a:p>
          <a:p>
            <a:pPr algn="just" rtl="0"/>
            <a:r>
              <a:rPr lang="en-US" dirty="0" smtClean="0"/>
              <a:t>Check overboard / seals,.</a:t>
            </a:r>
          </a:p>
          <a:p>
            <a:pPr algn="just" rtl="0">
              <a:buNone/>
            </a:pPr>
            <a:endParaRPr lang="en-US" dirty="0" smtClean="0"/>
          </a:p>
          <a:p>
            <a:pPr algn="just" rtl="0"/>
            <a:r>
              <a:rPr lang="en-US" dirty="0" smtClean="0"/>
              <a:t>National contact point in SOPEP to be called only at sea.</a:t>
            </a:r>
          </a:p>
          <a:p>
            <a:pPr algn="just" rtl="0"/>
            <a:endParaRPr lang="fa-IR"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Crew document:</a:t>
            </a:r>
            <a:r>
              <a:rPr lang="en-US" dirty="0" smtClean="0"/>
              <a:t/>
            </a:r>
            <a:br>
              <a:rPr lang="en-US" dirty="0" smtClean="0"/>
            </a:br>
            <a:endParaRPr lang="fa-IR" dirty="0"/>
          </a:p>
        </p:txBody>
      </p:sp>
      <p:sp>
        <p:nvSpPr>
          <p:cNvPr id="3" name="Content Placeholder 2"/>
          <p:cNvSpPr>
            <a:spLocks noGrp="1"/>
          </p:cNvSpPr>
          <p:nvPr>
            <p:ph sz="quarter" idx="1"/>
          </p:nvPr>
        </p:nvSpPr>
        <p:spPr/>
        <p:txBody>
          <a:bodyPr>
            <a:normAutofit fontScale="85000" lnSpcReduction="20000"/>
          </a:bodyPr>
          <a:lstStyle/>
          <a:p>
            <a:pPr algn="just" rtl="0">
              <a:lnSpc>
                <a:spcPct val="150000"/>
              </a:lnSpc>
            </a:pPr>
            <a:r>
              <a:rPr lang="en-US" dirty="0" smtClean="0"/>
              <a:t>CDC, Passport, Medical fitness, competency cert and its endorsement, GMDSS cert &amp; its endorsement, 2/o medical certificate, watch keeping cert for crew, basic course cert, SSO cert for CH/OFF.</a:t>
            </a:r>
          </a:p>
          <a:p>
            <a:pPr algn="just" rtl="0">
              <a:lnSpc>
                <a:spcPct val="150000"/>
              </a:lnSpc>
              <a:buNone/>
            </a:pPr>
            <a:r>
              <a:rPr lang="en-US" dirty="0" smtClean="0"/>
              <a:t> </a:t>
            </a:r>
          </a:p>
          <a:p>
            <a:pPr algn="just" rtl="0">
              <a:lnSpc>
                <a:spcPct val="150000"/>
              </a:lnSpc>
            </a:pPr>
            <a:r>
              <a:rPr lang="en-US" dirty="0" smtClean="0"/>
              <a:t>Short hand only 28 days, GMDSS cert independent from competency.</a:t>
            </a:r>
          </a:p>
          <a:p>
            <a:pPr algn="just" rtl="0">
              <a:lnSpc>
                <a:spcPct val="150000"/>
              </a:lnSpc>
              <a:buNone/>
            </a:pPr>
            <a:r>
              <a:rPr lang="en-US" dirty="0" smtClean="0"/>
              <a:t> </a:t>
            </a:r>
          </a:p>
          <a:p>
            <a:pPr algn="just" rtl="0">
              <a:lnSpc>
                <a:spcPct val="150000"/>
              </a:lnSpc>
            </a:pPr>
            <a:r>
              <a:rPr lang="en-US" dirty="0" smtClean="0"/>
              <a:t>Senior deck cadet cannot keep nav. Watch alone.</a:t>
            </a:r>
            <a:endParaRPr lang="fa-IR" dirty="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Taking over as a master:</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5026152"/>
          </a:xfrm>
        </p:spPr>
        <p:txBody>
          <a:bodyPr>
            <a:normAutofit fontScale="55000" lnSpcReduction="20000"/>
          </a:bodyPr>
          <a:lstStyle/>
          <a:p>
            <a:pPr algn="just" rtl="0">
              <a:lnSpc>
                <a:spcPct val="170000"/>
              </a:lnSpc>
            </a:pPr>
            <a:r>
              <a:rPr lang="en-US" dirty="0" smtClean="0"/>
              <a:t>Office visit to obtain v/l info and condition, SM=defects/Dry dock, Commercial=voyage/charter party if any, DMA=New reg.</a:t>
            </a:r>
          </a:p>
          <a:p>
            <a:pPr algn="just" rtl="0">
              <a:lnSpc>
                <a:spcPct val="170000"/>
              </a:lnSpc>
              <a:buNone/>
            </a:pPr>
            <a:endParaRPr lang="en-US" dirty="0" smtClean="0"/>
          </a:p>
          <a:p>
            <a:pPr algn="just" rtl="0">
              <a:lnSpc>
                <a:spcPct val="170000"/>
              </a:lnSpc>
            </a:pPr>
            <a:r>
              <a:rPr lang="en-US" dirty="0" smtClean="0"/>
              <a:t>Planning, Check list, visual observation of ship, safety impression , apparent condition, damages on the hull, safe gangway, ISPS compliance, reception of new comers, good house keeping, taking over forms, certificate &amp; documents, survey due, CTM, </a:t>
            </a:r>
            <a:r>
              <a:rPr lang="en-US" dirty="0" err="1" smtClean="0"/>
              <a:t>nav</a:t>
            </a:r>
            <a:r>
              <a:rPr lang="en-US" dirty="0" smtClean="0"/>
              <a:t> &amp; com equipment, crew history, medicine/ narcotics onboard, files &amp; record,  last PSC report, PSC code 16 rectify next port, if no inspection send </a:t>
            </a:r>
            <a:r>
              <a:rPr lang="en-US" dirty="0" err="1" smtClean="0"/>
              <a:t>E.mail</a:t>
            </a:r>
            <a:r>
              <a:rPr lang="en-US" dirty="0" smtClean="0"/>
              <a:t> to first port and keep it for 3</a:t>
            </a:r>
            <a:r>
              <a:rPr lang="en-US" baseline="30000" dirty="0" smtClean="0"/>
              <a:t>rd</a:t>
            </a:r>
            <a:r>
              <a:rPr lang="en-US" dirty="0" smtClean="0"/>
              <a:t> port, </a:t>
            </a:r>
            <a:r>
              <a:rPr lang="en-US" dirty="0" err="1" smtClean="0"/>
              <a:t>voy</a:t>
            </a:r>
            <a:r>
              <a:rPr lang="en-US" dirty="0" smtClean="0"/>
              <a:t> instruction if any, DA-11 last circulars.</a:t>
            </a:r>
          </a:p>
          <a:p>
            <a:pPr algn="just" rtl="0">
              <a:lnSpc>
                <a:spcPct val="170000"/>
              </a:lnSpc>
            </a:pPr>
            <a:r>
              <a:rPr lang="en-US" dirty="0" smtClean="0"/>
              <a:t> </a:t>
            </a:r>
          </a:p>
          <a:p>
            <a:pPr algn="just" rtl="0">
              <a:lnSpc>
                <a:spcPct val="170000"/>
              </a:lnSpc>
            </a:pPr>
            <a:r>
              <a:rPr lang="en-US" dirty="0" smtClean="0"/>
              <a:t>cargo : document/SOF( </a:t>
            </a:r>
            <a:r>
              <a:rPr lang="en-US" dirty="0" err="1" smtClean="0"/>
              <a:t>date,stoppage,delay,cargo</a:t>
            </a:r>
            <a:r>
              <a:rPr lang="en-US" dirty="0" smtClean="0"/>
              <a:t> loaded or discharged)/ shipper declaration/ cargo plan/</a:t>
            </a:r>
            <a:r>
              <a:rPr lang="en-US" dirty="0" err="1" smtClean="0"/>
              <a:t>Disch</a:t>
            </a:r>
            <a:r>
              <a:rPr lang="en-US" dirty="0" smtClean="0"/>
              <a:t> permission / EDI paper plan/</a:t>
            </a:r>
            <a:r>
              <a:rPr lang="en-US" dirty="0" err="1" smtClean="0"/>
              <a:t>E.mail</a:t>
            </a:r>
            <a:r>
              <a:rPr lang="en-US" dirty="0" smtClean="0"/>
              <a:t> from owner to release cargo/ Express term in </a:t>
            </a:r>
            <a:r>
              <a:rPr lang="en-US" dirty="0" err="1" smtClean="0"/>
              <a:t>voy.instruction</a:t>
            </a:r>
            <a:r>
              <a:rPr lang="en-US" dirty="0" smtClean="0"/>
              <a:t>.</a:t>
            </a:r>
          </a:p>
          <a:p>
            <a:pPr algn="just" rtl="0">
              <a:lnSpc>
                <a:spcPct val="170000"/>
              </a:lnSpc>
            </a:pPr>
            <a:endParaRPr lang="fa-IR"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8848"/>
            <a:ext cx="8534400" cy="758952"/>
          </a:xfrm>
        </p:spPr>
        <p:txBody>
          <a:bodyPr>
            <a:normAutofit fontScale="90000"/>
          </a:bodyPr>
          <a:lstStyle/>
          <a:p>
            <a:r>
              <a:rPr lang="en-US" b="1" dirty="0" smtClean="0">
                <a:solidFill>
                  <a:schemeClr val="tx1"/>
                </a:solidFill>
              </a:rPr>
              <a:t>Survey and certificate:</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Autofit/>
          </a:bodyPr>
          <a:lstStyle/>
          <a:p>
            <a:pPr algn="just" rtl="0">
              <a:lnSpc>
                <a:spcPct val="160000"/>
              </a:lnSpc>
            </a:pPr>
            <a:r>
              <a:rPr lang="en-US" sz="2000" dirty="0" smtClean="0"/>
              <a:t>Class status, survey statement, CSM and COC items, PMP, survey report( end pages have CSM) list of CSM items will be stamped by class surveyor.</a:t>
            </a:r>
          </a:p>
          <a:p>
            <a:pPr algn="just" rtl="0">
              <a:lnSpc>
                <a:spcPct val="160000"/>
              </a:lnSpc>
            </a:pPr>
            <a:r>
              <a:rPr lang="en-US" sz="2000" smtClean="0"/>
              <a:t>What </a:t>
            </a:r>
            <a:r>
              <a:rPr lang="en-US" sz="2000" dirty="0" smtClean="0"/>
              <a:t>are safety certificates? Life raft </a:t>
            </a:r>
            <a:r>
              <a:rPr lang="en-US" sz="2000" dirty="0" err="1" smtClean="0"/>
              <a:t>cer</a:t>
            </a:r>
            <a:r>
              <a:rPr lang="en-US" sz="2000" dirty="0" smtClean="0"/>
              <a:t> / test, life boat </a:t>
            </a:r>
            <a:r>
              <a:rPr lang="en-US" sz="2000" dirty="0" err="1" smtClean="0"/>
              <a:t>cer</a:t>
            </a:r>
            <a:r>
              <a:rPr lang="en-US" sz="2000" dirty="0" smtClean="0"/>
              <a:t>/test, fire extinguisher </a:t>
            </a:r>
            <a:r>
              <a:rPr lang="en-US" sz="2000" dirty="0" err="1" smtClean="0"/>
              <a:t>cer</a:t>
            </a:r>
            <a:r>
              <a:rPr lang="en-US" sz="2000" dirty="0" smtClean="0"/>
              <a:t>/test, BA </a:t>
            </a:r>
            <a:r>
              <a:rPr lang="en-US" sz="2000" dirty="0" err="1" smtClean="0"/>
              <a:t>cer</a:t>
            </a:r>
            <a:r>
              <a:rPr lang="en-US" sz="2000" dirty="0" smtClean="0"/>
              <a:t>/test, CO2 </a:t>
            </a:r>
            <a:r>
              <a:rPr lang="en-US" sz="2000" dirty="0" err="1" smtClean="0"/>
              <a:t>cer</a:t>
            </a:r>
            <a:r>
              <a:rPr lang="en-US" sz="2000" dirty="0" smtClean="0"/>
              <a:t>/test, VDR </a:t>
            </a:r>
            <a:r>
              <a:rPr lang="en-US" sz="2000" dirty="0" err="1" smtClean="0"/>
              <a:t>cer</a:t>
            </a:r>
            <a:r>
              <a:rPr lang="en-US" sz="2000" dirty="0" smtClean="0"/>
              <a:t>/test, LRIT cert/no test,  AIS/EPIRB test </a:t>
            </a:r>
            <a:r>
              <a:rPr lang="en-US" sz="2000" dirty="0" err="1" smtClean="0"/>
              <a:t>cer</a:t>
            </a:r>
            <a:r>
              <a:rPr lang="en-US" sz="2000" dirty="0" smtClean="0"/>
              <a:t>, provision crane as it is not recorded in chain register, for </a:t>
            </a:r>
            <a:r>
              <a:rPr lang="en-US" sz="2000" dirty="0" err="1" smtClean="0"/>
              <a:t>cer</a:t>
            </a:r>
            <a:r>
              <a:rPr lang="en-US" sz="2000" dirty="0" smtClean="0"/>
              <a:t> requirement check also flag requirements.</a:t>
            </a:r>
          </a:p>
          <a:p>
            <a:pPr algn="just" rtl="0">
              <a:lnSpc>
                <a:spcPct val="160000"/>
              </a:lnSpc>
            </a:pPr>
            <a:r>
              <a:rPr lang="en-US" sz="2000" dirty="0" smtClean="0"/>
              <a:t>Who issue CLC certificate? P &amp; I</a:t>
            </a:r>
          </a:p>
          <a:p>
            <a:pPr algn="just" rtl="0">
              <a:lnSpc>
                <a:spcPct val="160000"/>
              </a:lnSpc>
            </a:pPr>
            <a:r>
              <a:rPr lang="en-US" sz="1800" dirty="0" smtClean="0"/>
              <a:t>Bunker </a:t>
            </a:r>
            <a:r>
              <a:rPr lang="en-US" sz="1800" dirty="0" err="1" smtClean="0"/>
              <a:t>cer</a:t>
            </a:r>
            <a:r>
              <a:rPr lang="en-US" sz="1800" dirty="0" smtClean="0"/>
              <a:t>; ships of 500 GT &amp; above , to cover pollution damage by bunker</a:t>
            </a:r>
            <a:endParaRPr lang="fa-IR" sz="1800"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8848"/>
            <a:ext cx="8534400" cy="758952"/>
          </a:xfrm>
        </p:spPr>
        <p:txBody>
          <a:bodyPr>
            <a:normAutofit fontScale="90000"/>
          </a:bodyPr>
          <a:lstStyle/>
          <a:p>
            <a:r>
              <a:rPr lang="en-US" b="1" dirty="0" smtClean="0">
                <a:solidFill>
                  <a:schemeClr val="tx1"/>
                </a:solidFill>
              </a:rPr>
              <a:t>What is ITF?</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371600"/>
            <a:ext cx="8503920" cy="5026152"/>
          </a:xfrm>
        </p:spPr>
        <p:txBody>
          <a:bodyPr>
            <a:normAutofit fontScale="70000" lnSpcReduction="20000"/>
          </a:bodyPr>
          <a:lstStyle/>
          <a:p>
            <a:pPr algn="just" rtl="0">
              <a:lnSpc>
                <a:spcPct val="120000"/>
              </a:lnSpc>
            </a:pPr>
            <a:r>
              <a:rPr lang="en-US" dirty="0" smtClean="0"/>
              <a:t>Looking for crew welfare, health, wages, food, </a:t>
            </a:r>
            <a:r>
              <a:rPr lang="en-US" dirty="0" err="1" smtClean="0"/>
              <a:t>hygen</a:t>
            </a:r>
            <a:r>
              <a:rPr lang="en-US" dirty="0" smtClean="0"/>
              <a:t>.</a:t>
            </a:r>
          </a:p>
          <a:p>
            <a:pPr algn="just" rtl="0">
              <a:lnSpc>
                <a:spcPct val="120000"/>
              </a:lnSpc>
              <a:buNone/>
            </a:pPr>
            <a:endParaRPr lang="en-US" dirty="0" smtClean="0"/>
          </a:p>
          <a:p>
            <a:pPr algn="just" rtl="0">
              <a:lnSpc>
                <a:spcPct val="120000"/>
              </a:lnSpc>
            </a:pPr>
            <a:r>
              <a:rPr lang="en-US" dirty="0" smtClean="0"/>
              <a:t>ITF certificate is green, laminated</a:t>
            </a:r>
            <a:r>
              <a:rPr lang="en-US" b="1" dirty="0" smtClean="0"/>
              <a:t>, </a:t>
            </a:r>
            <a:r>
              <a:rPr lang="en-US" dirty="0" smtClean="0"/>
              <a:t>with </a:t>
            </a:r>
            <a:r>
              <a:rPr lang="en-US" dirty="0" err="1" smtClean="0"/>
              <a:t>ship;s</a:t>
            </a:r>
            <a:r>
              <a:rPr lang="en-US" dirty="0" smtClean="0"/>
              <a:t> name on it.</a:t>
            </a:r>
          </a:p>
          <a:p>
            <a:pPr algn="just" rtl="0">
              <a:lnSpc>
                <a:spcPct val="120000"/>
              </a:lnSpc>
              <a:buNone/>
            </a:pPr>
            <a:endParaRPr lang="en-US" dirty="0" smtClean="0"/>
          </a:p>
          <a:p>
            <a:pPr algn="just" rtl="0">
              <a:lnSpc>
                <a:spcPct val="120000"/>
              </a:lnSpc>
            </a:pPr>
            <a:r>
              <a:rPr lang="en-US" dirty="0" smtClean="0"/>
              <a:t>ITF file with master, ITF agreement Certificate, need to prove fulfillment of requirement, company has proved the wages are as per  list of wages attached, check contract of employment.</a:t>
            </a:r>
          </a:p>
          <a:p>
            <a:pPr algn="just" rtl="0">
              <a:lnSpc>
                <a:spcPct val="120000"/>
              </a:lnSpc>
              <a:buNone/>
            </a:pPr>
            <a:r>
              <a:rPr lang="en-US" dirty="0" smtClean="0"/>
              <a:t> </a:t>
            </a:r>
          </a:p>
          <a:p>
            <a:pPr algn="just" rtl="0">
              <a:lnSpc>
                <a:spcPct val="120000"/>
              </a:lnSpc>
            </a:pPr>
            <a:r>
              <a:rPr lang="en-US" dirty="0" smtClean="0"/>
              <a:t>Complain may be raised: AC/food/fresh water not good, .action as per procedure given in ISM manuals.</a:t>
            </a:r>
          </a:p>
          <a:p>
            <a:pPr algn="just" rtl="0">
              <a:lnSpc>
                <a:spcPct val="120000"/>
              </a:lnSpc>
              <a:buNone/>
            </a:pPr>
            <a:endParaRPr lang="en-US" dirty="0" smtClean="0"/>
          </a:p>
          <a:p>
            <a:pPr algn="just" rtl="0">
              <a:lnSpc>
                <a:spcPct val="120000"/>
              </a:lnSpc>
            </a:pPr>
            <a:r>
              <a:rPr lang="en-US" dirty="0" smtClean="0"/>
              <a:t>Authority of ITF inspector: inspect ILO convention related safety matters such as cargo gears.</a:t>
            </a:r>
          </a:p>
          <a:p>
            <a:pPr algn="just" rtl="0">
              <a:lnSpc>
                <a:spcPct val="120000"/>
              </a:lnSpc>
            </a:pPr>
            <a:endParaRPr lang="en-US" dirty="0" smtClean="0"/>
          </a:p>
          <a:p>
            <a:pPr algn="just" rtl="0">
              <a:lnSpc>
                <a:spcPct val="120000"/>
              </a:lnSpc>
            </a:pPr>
            <a:r>
              <a:rPr lang="en-US" dirty="0" smtClean="0"/>
              <a:t>He can not detain v/l but do it through PSC. </a:t>
            </a:r>
          </a:p>
          <a:p>
            <a:pPr algn="just">
              <a:lnSpc>
                <a:spcPct val="120000"/>
              </a:lnSpc>
            </a:pPr>
            <a:endParaRPr lang="fa-I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smtClean="0">
                <a:solidFill>
                  <a:schemeClr val="tx1"/>
                </a:solidFill>
              </a:rPr>
              <a:t>Garbage</a:t>
            </a:r>
            <a:endParaRPr lang="fa-IR" sz="4800" dirty="0">
              <a:solidFill>
                <a:schemeClr val="tx1"/>
              </a:solidFill>
            </a:endParaRPr>
          </a:p>
        </p:txBody>
      </p:sp>
      <p:sp>
        <p:nvSpPr>
          <p:cNvPr id="3" name="Content Placeholder 2"/>
          <p:cNvSpPr>
            <a:spLocks noGrp="1"/>
          </p:cNvSpPr>
          <p:nvPr>
            <p:ph sz="quarter" idx="1"/>
          </p:nvPr>
        </p:nvSpPr>
        <p:spPr/>
        <p:txBody>
          <a:bodyPr/>
          <a:lstStyle/>
          <a:p>
            <a:pPr algn="l" rtl="0"/>
            <a:r>
              <a:rPr lang="en-US" b="1" dirty="0" smtClean="0"/>
              <a:t>Garbage Management Plan </a:t>
            </a:r>
          </a:p>
          <a:p>
            <a:pPr algn="l" rtl="0"/>
            <a:r>
              <a:rPr lang="en-US" b="1" dirty="0" smtClean="0"/>
              <a:t>Garbage Record Book </a:t>
            </a:r>
          </a:p>
          <a:p>
            <a:pPr algn="l" rtl="0"/>
            <a:r>
              <a:rPr lang="en-US" dirty="0" smtClean="0"/>
              <a:t>Every ship of 400 gross tonnage and above, and every ship which is certified to carry 15 persons or more </a:t>
            </a: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smtClean="0">
                <a:solidFill>
                  <a:schemeClr val="tx1"/>
                </a:solidFill>
              </a:rPr>
              <a:t>Insurance</a:t>
            </a:r>
            <a:endParaRPr lang="fa-IR" sz="4400" dirty="0">
              <a:solidFill>
                <a:schemeClr val="tx1"/>
              </a:solidFill>
            </a:endParaRPr>
          </a:p>
        </p:txBody>
      </p:sp>
      <p:sp>
        <p:nvSpPr>
          <p:cNvPr id="3" name="Content Placeholder 2"/>
          <p:cNvSpPr>
            <a:spLocks noGrp="1"/>
          </p:cNvSpPr>
          <p:nvPr>
            <p:ph sz="quarter" idx="1"/>
          </p:nvPr>
        </p:nvSpPr>
        <p:spPr/>
        <p:txBody>
          <a:bodyPr>
            <a:normAutofit lnSpcReduction="10000"/>
          </a:bodyPr>
          <a:lstStyle/>
          <a:p>
            <a:pPr marL="514350" indent="-514350" algn="just" rtl="0">
              <a:buNone/>
            </a:pPr>
            <a:r>
              <a:rPr lang="en-US" b="1" dirty="0" smtClean="0"/>
              <a:t>1. Copy of certificate of insurance to be kept on board.</a:t>
            </a:r>
          </a:p>
          <a:p>
            <a:pPr marL="514350" indent="-514350" algn="just" rtl="0">
              <a:buFont typeface="+mj-lt"/>
              <a:buAutoNum type="alphaLcParenR"/>
            </a:pPr>
            <a:r>
              <a:rPr lang="en-US" dirty="0" smtClean="0"/>
              <a:t> For ships more than 15 </a:t>
            </a:r>
            <a:r>
              <a:rPr lang="en-US" dirty="0" err="1" smtClean="0"/>
              <a:t>metres</a:t>
            </a:r>
            <a:r>
              <a:rPr lang="en-US" dirty="0" smtClean="0"/>
              <a:t> in length overall and that are operating in coastal waters</a:t>
            </a:r>
          </a:p>
          <a:p>
            <a:pPr algn="just" rtl="0">
              <a:buNone/>
            </a:pPr>
            <a:r>
              <a:rPr lang="en-US" b="1" dirty="0" smtClean="0"/>
              <a:t>2. Certificate of insurance or other financial security in respect of civil liability for oil pollution damage </a:t>
            </a:r>
          </a:p>
          <a:p>
            <a:pPr marL="514350" indent="-514350" algn="just" rtl="0">
              <a:buFont typeface="+mj-lt"/>
              <a:buAutoNum type="alphaLcParenR"/>
            </a:pPr>
            <a:r>
              <a:rPr lang="en-US" dirty="0" smtClean="0"/>
              <a:t>A certificate attesting that insurance or other financial security is in force is required by ships carrying more than 2,000 tons of oil in bulk as cargo</a:t>
            </a:r>
            <a:endParaRPr lang="fa-I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Autofit/>
          </a:bodyPr>
          <a:lstStyle/>
          <a:p>
            <a:r>
              <a:rPr lang="en-US" sz="2400" b="1" dirty="0" smtClean="0">
                <a:solidFill>
                  <a:schemeClr val="tx1"/>
                </a:solidFill>
              </a:rPr>
              <a:t>AMENDMENTS TO MARPOL ANNEX I </a:t>
            </a:r>
            <a:br>
              <a:rPr lang="en-US" sz="2400" b="1" dirty="0" smtClean="0">
                <a:solidFill>
                  <a:schemeClr val="tx1"/>
                </a:solidFill>
              </a:rPr>
            </a:br>
            <a:r>
              <a:rPr lang="en-US" sz="2400" b="1" dirty="0" smtClean="0">
                <a:solidFill>
                  <a:schemeClr val="tx1"/>
                </a:solidFill>
              </a:rPr>
              <a:t>MARPOL</a:t>
            </a:r>
            <a:endParaRPr lang="fa-IR" sz="2400" dirty="0">
              <a:solidFill>
                <a:schemeClr val="tx1"/>
              </a:solidFill>
            </a:endParaRPr>
          </a:p>
        </p:txBody>
      </p:sp>
      <p:sp>
        <p:nvSpPr>
          <p:cNvPr id="3" name="Content Placeholder 2"/>
          <p:cNvSpPr>
            <a:spLocks noGrp="1"/>
          </p:cNvSpPr>
          <p:nvPr>
            <p:ph sz="quarter" idx="1"/>
          </p:nvPr>
        </p:nvSpPr>
        <p:spPr/>
        <p:txBody>
          <a:bodyPr>
            <a:normAutofit fontScale="85000" lnSpcReduction="20000"/>
          </a:bodyPr>
          <a:lstStyle/>
          <a:p>
            <a:pPr algn="just" rtl="0">
              <a:lnSpc>
                <a:spcPct val="150000"/>
              </a:lnSpc>
            </a:pPr>
            <a:r>
              <a:rPr lang="en-US" dirty="0" smtClean="0"/>
              <a:t>The carriage of approved </a:t>
            </a:r>
            <a:r>
              <a:rPr lang="en-US" dirty="0" smtClean="0">
                <a:solidFill>
                  <a:srgbClr val="FF0000"/>
                </a:solidFill>
              </a:rPr>
              <a:t>stability instruments </a:t>
            </a:r>
            <a:r>
              <a:rPr lang="en-US" dirty="0" smtClean="0"/>
              <a:t>with capability of damage stability verification mandatory by resolutions MEPC.248(66), MEPC.249(66) and MEPC.250(66) respectively, expected to enter into force on 1 January 2016.</a:t>
            </a:r>
          </a:p>
          <a:p>
            <a:pPr algn="just" rtl="0">
              <a:lnSpc>
                <a:spcPct val="150000"/>
              </a:lnSpc>
              <a:buNone/>
            </a:pPr>
            <a:r>
              <a:rPr lang="en-US" dirty="0" smtClean="0"/>
              <a:t> </a:t>
            </a:r>
          </a:p>
          <a:p>
            <a:pPr algn="just" rtl="0">
              <a:lnSpc>
                <a:spcPct val="150000"/>
              </a:lnSpc>
            </a:pPr>
            <a:r>
              <a:rPr lang="en-US" dirty="0" smtClean="0"/>
              <a:t>All </a:t>
            </a:r>
            <a:r>
              <a:rPr lang="en-US" dirty="0" smtClean="0">
                <a:solidFill>
                  <a:srgbClr val="FF0000"/>
                </a:solidFill>
              </a:rPr>
              <a:t>oil and chemical tankers </a:t>
            </a:r>
            <a:r>
              <a:rPr lang="en-US" dirty="0" smtClean="0"/>
              <a:t>shall be fitted with a stability instrument, capable of verifying compliance with intact and damage stability requirements approved by the administration. </a:t>
            </a:r>
            <a:endParaRPr lang="fa-I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682752"/>
          </a:xfrm>
        </p:spPr>
        <p:txBody>
          <a:bodyPr>
            <a:normAutofit fontScale="90000"/>
          </a:bodyPr>
          <a:lstStyle/>
          <a:p>
            <a:pPr rtl="0"/>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t>
            </a:r>
            <a:br>
              <a:rPr lang="en-US" dirty="0" smtClean="0">
                <a:solidFill>
                  <a:schemeClr val="tx1"/>
                </a:solidFill>
              </a:rPr>
            </a:br>
            <a:r>
              <a:rPr lang="en-US" dirty="0" smtClean="0">
                <a:solidFill>
                  <a:schemeClr val="tx1"/>
                </a:solidFill>
              </a:rPr>
              <a:t>A storm is heading your way, what are you going to do?</a:t>
            </a:r>
            <a:endParaRPr lang="fa-IR" dirty="0">
              <a:solidFill>
                <a:schemeClr val="tx1"/>
              </a:solidFill>
            </a:endParaRPr>
          </a:p>
        </p:txBody>
      </p:sp>
      <p:sp>
        <p:nvSpPr>
          <p:cNvPr id="3" name="Content Placeholder 2"/>
          <p:cNvSpPr>
            <a:spLocks noGrp="1"/>
          </p:cNvSpPr>
          <p:nvPr>
            <p:ph sz="quarter" idx="1"/>
          </p:nvPr>
        </p:nvSpPr>
        <p:spPr>
          <a:xfrm>
            <a:off x="301752" y="1295400"/>
            <a:ext cx="8503920" cy="5562600"/>
          </a:xfrm>
        </p:spPr>
        <p:txBody>
          <a:bodyPr>
            <a:normAutofit fontScale="92500" lnSpcReduction="20000"/>
          </a:bodyPr>
          <a:lstStyle/>
          <a:p>
            <a:pPr algn="just" rtl="0">
              <a:buNone/>
            </a:pPr>
            <a:r>
              <a:rPr lang="en-US" sz="2000" dirty="0" smtClean="0"/>
              <a:t>1) Clear the decks, remove anything that can block the freeing-ports</a:t>
            </a:r>
          </a:p>
          <a:p>
            <a:pPr algn="just" rtl="0">
              <a:buNone/>
            </a:pPr>
            <a:r>
              <a:rPr lang="en-US" sz="2000" dirty="0" smtClean="0"/>
              <a:t>(2) Put anything that can be placed below decks, below</a:t>
            </a:r>
          </a:p>
          <a:p>
            <a:pPr algn="just" rtl="0">
              <a:buNone/>
            </a:pPr>
            <a:r>
              <a:rPr lang="en-US" sz="2000" dirty="0" smtClean="0"/>
              <a:t>(3) Switch on Navigation lights</a:t>
            </a:r>
          </a:p>
          <a:p>
            <a:pPr algn="just" rtl="0">
              <a:buNone/>
            </a:pPr>
            <a:r>
              <a:rPr lang="en-US" sz="2000" dirty="0" smtClean="0"/>
              <a:t>(4) Check everything that cannot be placed below is securely fasten down</a:t>
            </a:r>
          </a:p>
          <a:p>
            <a:pPr algn="just" rtl="0">
              <a:buNone/>
            </a:pPr>
            <a:r>
              <a:rPr lang="en-US" sz="2000" dirty="0" smtClean="0"/>
              <a:t>(4) Switch on the radar(s) and tune them in, (One on 12 miles and the other on 6 mile scale)</a:t>
            </a:r>
          </a:p>
          <a:p>
            <a:pPr algn="just" rtl="0">
              <a:buNone/>
            </a:pPr>
            <a:r>
              <a:rPr lang="en-US" sz="2000" dirty="0" smtClean="0"/>
              <a:t>(5) Double up the watches</a:t>
            </a:r>
          </a:p>
          <a:p>
            <a:pPr algn="just" rtl="0">
              <a:buNone/>
            </a:pPr>
            <a:r>
              <a:rPr lang="en-US" sz="2000" dirty="0" smtClean="0"/>
              <a:t>(6) Have an engine-room watch</a:t>
            </a:r>
          </a:p>
          <a:p>
            <a:pPr algn="just" rtl="0">
              <a:buNone/>
            </a:pPr>
            <a:r>
              <a:rPr lang="en-US" sz="2000" dirty="0" smtClean="0"/>
              <a:t>(7) Check every compartment regularly</a:t>
            </a:r>
          </a:p>
          <a:p>
            <a:pPr algn="just" rtl="0">
              <a:buNone/>
            </a:pPr>
            <a:r>
              <a:rPr lang="en-US" sz="2000" dirty="0" smtClean="0"/>
              <a:t>(8) Track the way the storm is moving, if in the Northern Hemisphere, the lows usually go in a North East direction</a:t>
            </a:r>
          </a:p>
          <a:p>
            <a:pPr algn="just" rtl="0">
              <a:buNone/>
            </a:pPr>
            <a:r>
              <a:rPr lang="en-US" sz="2000" dirty="0" smtClean="0"/>
              <a:t>(9) Listen to all shipping forecasts</a:t>
            </a:r>
          </a:p>
          <a:p>
            <a:pPr algn="just" rtl="0">
              <a:buNone/>
            </a:pPr>
            <a:r>
              <a:rPr lang="en-US" sz="2000" dirty="0" smtClean="0"/>
              <a:t>(10) If there is any large vessels in the area, take shelter on his leeside</a:t>
            </a:r>
          </a:p>
          <a:p>
            <a:pPr algn="just" rtl="0">
              <a:buNone/>
            </a:pPr>
            <a:r>
              <a:rPr lang="en-US" sz="2000" dirty="0" smtClean="0"/>
              <a:t>(11) If possible, take shelter off any high coastline, as long as the wind is blowing from the land to the sea, don't shelter if the wind is blowing from the sea to the land</a:t>
            </a:r>
          </a:p>
          <a:p>
            <a:pPr algn="just" rtl="0">
              <a:buNone/>
            </a:pPr>
            <a:r>
              <a:rPr lang="en-US" sz="2000" dirty="0" smtClean="0"/>
              <a:t>(11) Be very cautious about Rogue/freak waves, even very large ships have disappeared without trace because of these, records have shown a wave 30 </a:t>
            </a:r>
            <a:r>
              <a:rPr lang="en-US" sz="2000" dirty="0" err="1" smtClean="0"/>
              <a:t>metres</a:t>
            </a:r>
            <a:r>
              <a:rPr lang="en-US" sz="2000" dirty="0" smtClean="0"/>
              <a:t> high breaking over an oil-rig in the North Sea</a:t>
            </a:r>
          </a:p>
          <a:p>
            <a:pPr algn="just" rtl="0">
              <a:buNone/>
            </a:pPr>
            <a:endParaRPr lang="en-US" sz="2000" dirty="0" smtClean="0"/>
          </a:p>
          <a:p>
            <a:pPr algn="just" rtl="0">
              <a:buNone/>
            </a:pPr>
            <a:endParaRPr lang="fa-I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ox(i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ox(in)">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ox(in)">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ox(in)">
                                      <p:cBhvr>
                                        <p:cTn id="62" dur="500"/>
                                        <p:tgtEl>
                                          <p:spTgt spid="3">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box(in)">
                                      <p:cBhvr>
                                        <p:cTn id="67" dur="500"/>
                                        <p:tgtEl>
                                          <p:spTgt spid="3">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box(in)">
                                      <p:cBhvr>
                                        <p:cTn id="7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pPr rtl="0"/>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Crew missing before sailing</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295400"/>
            <a:ext cx="8613648" cy="5715000"/>
          </a:xfrm>
        </p:spPr>
        <p:txBody>
          <a:bodyPr>
            <a:noAutofit/>
          </a:bodyPr>
          <a:lstStyle/>
          <a:p>
            <a:pPr algn="l" rtl="0"/>
            <a:r>
              <a:rPr lang="en-US" sz="1600" dirty="0" smtClean="0"/>
              <a:t>Check </a:t>
            </a:r>
            <a:r>
              <a:rPr lang="en-US" sz="1600" dirty="0" smtClean="0">
                <a:solidFill>
                  <a:srgbClr val="FF0000"/>
                </a:solidFill>
              </a:rPr>
              <a:t>gangway </a:t>
            </a:r>
            <a:r>
              <a:rPr lang="en-US" sz="1600" dirty="0" smtClean="0"/>
              <a:t>register.</a:t>
            </a:r>
          </a:p>
          <a:p>
            <a:pPr algn="l" rtl="0"/>
            <a:r>
              <a:rPr lang="en-US" sz="1600" dirty="0" smtClean="0"/>
              <a:t>Quick </a:t>
            </a:r>
            <a:r>
              <a:rPr lang="en-US" sz="1600" dirty="0" smtClean="0">
                <a:solidFill>
                  <a:srgbClr val="FF0000"/>
                </a:solidFill>
              </a:rPr>
              <a:t>search </a:t>
            </a:r>
            <a:r>
              <a:rPr lang="en-US" sz="1600" dirty="0" smtClean="0"/>
              <a:t>in accommodation, E/R and other places in the ship where he may be  found.</a:t>
            </a:r>
          </a:p>
          <a:p>
            <a:pPr algn="l" rtl="0"/>
            <a:r>
              <a:rPr lang="en-US" sz="1600" dirty="0" smtClean="0"/>
              <a:t>Call the </a:t>
            </a:r>
            <a:r>
              <a:rPr lang="en-US" sz="1600" dirty="0" smtClean="0">
                <a:solidFill>
                  <a:srgbClr val="FF0000"/>
                </a:solidFill>
              </a:rPr>
              <a:t>person who went ashore </a:t>
            </a:r>
            <a:r>
              <a:rPr lang="en-US" sz="1600" dirty="0" smtClean="0"/>
              <a:t>with him and ask.</a:t>
            </a:r>
          </a:p>
          <a:p>
            <a:pPr algn="l" rtl="0"/>
            <a:r>
              <a:rPr lang="en-US" sz="1600" dirty="0" smtClean="0"/>
              <a:t>Inform </a:t>
            </a:r>
            <a:r>
              <a:rPr lang="en-US" sz="1600" dirty="0" smtClean="0">
                <a:solidFill>
                  <a:srgbClr val="FF0000"/>
                </a:solidFill>
              </a:rPr>
              <a:t>agent</a:t>
            </a:r>
            <a:r>
              <a:rPr lang="en-US" sz="1600" dirty="0" smtClean="0"/>
              <a:t> and ask him to check all suspicious places as </a:t>
            </a:r>
            <a:r>
              <a:rPr lang="en-US" sz="1600" dirty="0" smtClean="0">
                <a:solidFill>
                  <a:srgbClr val="FF0000"/>
                </a:solidFill>
              </a:rPr>
              <a:t>hospitals, police station, seamen's club, night clubs etc.</a:t>
            </a:r>
          </a:p>
          <a:p>
            <a:pPr algn="l" rtl="0"/>
            <a:r>
              <a:rPr lang="en-US" sz="1600" dirty="0" smtClean="0">
                <a:solidFill>
                  <a:srgbClr val="FF0000"/>
                </a:solidFill>
              </a:rPr>
              <a:t>Inform different party</a:t>
            </a:r>
            <a:r>
              <a:rPr lang="en-US" sz="1600" dirty="0" smtClean="0"/>
              <a:t>: Owner-Local port authority-P&amp;I club-Charterer)-Local police</a:t>
            </a:r>
          </a:p>
          <a:p>
            <a:pPr algn="l" rtl="0"/>
            <a:r>
              <a:rPr lang="en-US" sz="1600" dirty="0" smtClean="0"/>
              <a:t>Make a list of his </a:t>
            </a:r>
            <a:r>
              <a:rPr lang="en-US" sz="1600" dirty="0" smtClean="0">
                <a:solidFill>
                  <a:srgbClr val="FF0000"/>
                </a:solidFill>
              </a:rPr>
              <a:t>personal belongings</a:t>
            </a:r>
            <a:r>
              <a:rPr lang="en-US" sz="1600" dirty="0" smtClean="0"/>
              <a:t> and money.</a:t>
            </a:r>
          </a:p>
          <a:p>
            <a:pPr algn="l" rtl="0"/>
            <a:r>
              <a:rPr lang="en-US" sz="1600" dirty="0" smtClean="0">
                <a:solidFill>
                  <a:srgbClr val="FF0000"/>
                </a:solidFill>
              </a:rPr>
              <a:t>Sign him off </a:t>
            </a:r>
            <a:r>
              <a:rPr lang="en-US" sz="1600" dirty="0" smtClean="0"/>
              <a:t>from ship</a:t>
            </a:r>
          </a:p>
          <a:p>
            <a:pPr algn="l" rtl="0"/>
            <a:r>
              <a:rPr lang="en-US" sz="1600" dirty="0" smtClean="0"/>
              <a:t>Make an entry in </a:t>
            </a:r>
            <a:r>
              <a:rPr lang="en-US" sz="1600" dirty="0" smtClean="0">
                <a:solidFill>
                  <a:srgbClr val="FF0000"/>
                </a:solidFill>
              </a:rPr>
              <a:t>OLB</a:t>
            </a:r>
          </a:p>
          <a:p>
            <a:pPr algn="l" rtl="0"/>
            <a:r>
              <a:rPr lang="en-US" sz="1600" dirty="0" smtClean="0"/>
              <a:t>Make his final </a:t>
            </a:r>
            <a:r>
              <a:rPr lang="en-US" sz="1600" dirty="0" smtClean="0">
                <a:solidFill>
                  <a:srgbClr val="FF0000"/>
                </a:solidFill>
              </a:rPr>
              <a:t>wages account</a:t>
            </a:r>
          </a:p>
          <a:p>
            <a:pPr algn="l" rtl="0"/>
            <a:r>
              <a:rPr lang="en-US" sz="1600" dirty="0" smtClean="0"/>
              <a:t>Give him </a:t>
            </a:r>
            <a:r>
              <a:rPr lang="en-US" sz="1600" dirty="0" smtClean="0">
                <a:solidFill>
                  <a:srgbClr val="FF0000"/>
                </a:solidFill>
              </a:rPr>
              <a:t>discharge certificate</a:t>
            </a:r>
          </a:p>
          <a:p>
            <a:pPr algn="l" rtl="0"/>
            <a:r>
              <a:rPr lang="en-US" sz="1600" dirty="0" smtClean="0"/>
              <a:t>All those things to be </a:t>
            </a:r>
            <a:r>
              <a:rPr lang="en-US" sz="1600" dirty="0" smtClean="0">
                <a:solidFill>
                  <a:srgbClr val="FF0000"/>
                </a:solidFill>
              </a:rPr>
              <a:t>handed over to agent</a:t>
            </a:r>
          </a:p>
          <a:p>
            <a:pPr algn="l" rtl="0"/>
            <a:r>
              <a:rPr lang="en-US" sz="1600" dirty="0" smtClean="0"/>
              <a:t>Keep the receive copy from agent.</a:t>
            </a:r>
          </a:p>
          <a:p>
            <a:pPr algn="l" rtl="0"/>
            <a:r>
              <a:rPr lang="en-US" sz="1600" dirty="0" smtClean="0"/>
              <a:t>Check </a:t>
            </a:r>
            <a:r>
              <a:rPr lang="en-US" sz="1600" dirty="0" smtClean="0">
                <a:solidFill>
                  <a:srgbClr val="FF0000"/>
                </a:solidFill>
              </a:rPr>
              <a:t>safe manning doc </a:t>
            </a:r>
            <a:r>
              <a:rPr lang="en-US" sz="1600" dirty="0" smtClean="0"/>
              <a:t>and check if the ship is able to sail without him.</a:t>
            </a:r>
          </a:p>
          <a:p>
            <a:pPr algn="l" rtl="0"/>
            <a:r>
              <a:rPr lang="en-US" sz="1600" dirty="0" smtClean="0"/>
              <a:t>If ship is unable to sail, check from juniors if somebody have certificate, give him promotion after consult with dept head and owner.</a:t>
            </a:r>
          </a:p>
          <a:p>
            <a:pPr algn="l" rtl="0"/>
            <a:r>
              <a:rPr lang="en-US" sz="1600" dirty="0" smtClean="0">
                <a:solidFill>
                  <a:srgbClr val="FF0000"/>
                </a:solidFill>
              </a:rPr>
              <a:t>Keep an eye to the jetty </a:t>
            </a:r>
            <a:r>
              <a:rPr lang="en-US" sz="1600" dirty="0" smtClean="0"/>
              <a:t>up to departing for the last moment of his arrival.</a:t>
            </a:r>
          </a:p>
          <a:p>
            <a:pPr algn="l" rtl="0"/>
            <a:r>
              <a:rPr lang="en-US" sz="1600" dirty="0" smtClean="0"/>
              <a:t>Do a thorough </a:t>
            </a:r>
            <a:r>
              <a:rPr lang="en-US" sz="1600" dirty="0" smtClean="0">
                <a:solidFill>
                  <a:srgbClr val="FF0000"/>
                </a:solidFill>
              </a:rPr>
              <a:t>search </a:t>
            </a:r>
            <a:r>
              <a:rPr lang="en-US" sz="1600" dirty="0" smtClean="0"/>
              <a:t>of the accommodation for </a:t>
            </a:r>
            <a:r>
              <a:rPr lang="en-US" sz="1600" dirty="0" smtClean="0">
                <a:solidFill>
                  <a:srgbClr val="FF0000"/>
                </a:solidFill>
              </a:rPr>
              <a:t>any suspicious </a:t>
            </a:r>
            <a:r>
              <a:rPr lang="en-US" sz="1600" dirty="0" smtClean="0"/>
              <a:t>items he kept onboard.</a:t>
            </a:r>
          </a:p>
          <a:p>
            <a:pPr algn="l" rtl="0">
              <a:buNone/>
            </a:pPr>
            <a:r>
              <a:rPr lang="en-US" sz="1600" dirty="0" smtClean="0"/>
              <a:t> </a:t>
            </a:r>
          </a:p>
          <a:p>
            <a:pPr algn="l" rtl="0"/>
            <a:endParaRPr lang="fa-IR" sz="12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ox(i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ox(in)">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ox(in)">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ox(in)">
                                      <p:cBhvr>
                                        <p:cTn id="62" dur="500"/>
                                        <p:tgtEl>
                                          <p:spTgt spid="3">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box(in)">
                                      <p:cBhvr>
                                        <p:cTn id="67" dur="500"/>
                                        <p:tgtEl>
                                          <p:spTgt spid="3">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box(in)">
                                      <p:cBhvr>
                                        <p:cTn id="72" dur="500"/>
                                        <p:tgtEl>
                                          <p:spTgt spid="3">
                                            <p:txEl>
                                              <p:pRg st="12" end="1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Effect transition="in" filter="box(in)">
                                      <p:cBhvr>
                                        <p:cTn id="77" dur="500"/>
                                        <p:tgtEl>
                                          <p:spTgt spid="3">
                                            <p:txEl>
                                              <p:pRg st="13" end="1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3">
                                            <p:txEl>
                                              <p:pRg st="14" end="14"/>
                                            </p:txEl>
                                          </p:spTgt>
                                        </p:tgtEl>
                                        <p:attrNameLst>
                                          <p:attrName>style.visibility</p:attrName>
                                        </p:attrNameLst>
                                      </p:cBhvr>
                                      <p:to>
                                        <p:strVal val="visible"/>
                                      </p:to>
                                    </p:set>
                                    <p:animEffect transition="in" filter="box(in)">
                                      <p:cBhvr>
                                        <p:cTn id="82" dur="500"/>
                                        <p:tgtEl>
                                          <p:spTgt spid="3">
                                            <p:txEl>
                                              <p:pRg st="14" end="1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3">
                                            <p:txEl>
                                              <p:pRg st="15" end="15"/>
                                            </p:txEl>
                                          </p:spTgt>
                                        </p:tgtEl>
                                        <p:attrNameLst>
                                          <p:attrName>style.visibility</p:attrName>
                                        </p:attrNameLst>
                                      </p:cBhvr>
                                      <p:to>
                                        <p:strVal val="visible"/>
                                      </p:to>
                                    </p:set>
                                    <p:animEffect transition="in" filter="box(in)">
                                      <p:cBhvr>
                                        <p:cTn id="87" dur="500"/>
                                        <p:tgtEl>
                                          <p:spTgt spid="3">
                                            <p:txEl>
                                              <p:pRg st="15" end="15"/>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3">
                                            <p:txEl>
                                              <p:pRg st="16" end="16"/>
                                            </p:txEl>
                                          </p:spTgt>
                                        </p:tgtEl>
                                        <p:attrNameLst>
                                          <p:attrName>style.visibility</p:attrName>
                                        </p:attrNameLst>
                                      </p:cBhvr>
                                      <p:to>
                                        <p:strVal val="visible"/>
                                      </p:to>
                                    </p:set>
                                    <p:animEffect transition="in" filter="box(in)">
                                      <p:cBhvr>
                                        <p:cTn id="92"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1755648"/>
            <a:ext cx="8503920" cy="5102352"/>
          </a:xfrm>
        </p:spPr>
        <p:txBody>
          <a:bodyPr>
            <a:normAutofit fontScale="77500" lnSpcReduction="20000"/>
          </a:bodyPr>
          <a:lstStyle/>
          <a:p>
            <a:pPr algn="just" rtl="0"/>
            <a:r>
              <a:rPr lang="en-US" dirty="0" smtClean="0">
                <a:solidFill>
                  <a:srgbClr val="FF0000"/>
                </a:solidFill>
              </a:rPr>
              <a:t>Note down </a:t>
            </a:r>
            <a:r>
              <a:rPr lang="en-US" dirty="0" smtClean="0"/>
              <a:t>the complaints in </a:t>
            </a:r>
            <a:r>
              <a:rPr lang="en-US" dirty="0" smtClean="0">
                <a:solidFill>
                  <a:srgbClr val="FF0000"/>
                </a:solidFill>
              </a:rPr>
              <a:t>official log book</a:t>
            </a:r>
            <a:r>
              <a:rPr lang="en-US" dirty="0" smtClean="0"/>
              <a:t>.</a:t>
            </a:r>
          </a:p>
          <a:p>
            <a:pPr algn="just" rtl="0"/>
            <a:r>
              <a:rPr lang="en-US" dirty="0" smtClean="0"/>
              <a:t>Make </a:t>
            </a:r>
            <a:r>
              <a:rPr lang="en-US" dirty="0" smtClean="0">
                <a:solidFill>
                  <a:srgbClr val="FF0000"/>
                </a:solidFill>
              </a:rPr>
              <a:t>statement of fact of </a:t>
            </a:r>
            <a:r>
              <a:rPr lang="en-US" dirty="0" smtClean="0"/>
              <a:t>each crew members with their signature.</a:t>
            </a:r>
          </a:p>
          <a:p>
            <a:pPr algn="just" rtl="0"/>
            <a:r>
              <a:rPr lang="en-US" dirty="0" smtClean="0">
                <a:solidFill>
                  <a:srgbClr val="FF0000"/>
                </a:solidFill>
              </a:rPr>
              <a:t>Elect a committee</a:t>
            </a:r>
            <a:r>
              <a:rPr lang="en-US" dirty="0" smtClean="0"/>
              <a:t>, members consisting of a crew from each department.</a:t>
            </a:r>
          </a:p>
          <a:p>
            <a:pPr algn="just" rtl="0"/>
            <a:r>
              <a:rPr lang="en-US" dirty="0" smtClean="0">
                <a:solidFill>
                  <a:srgbClr val="FF0000"/>
                </a:solidFill>
              </a:rPr>
              <a:t>Investigate </a:t>
            </a:r>
            <a:r>
              <a:rPr lang="en-US" dirty="0" smtClean="0"/>
              <a:t>all the allegations with the committee members.</a:t>
            </a:r>
          </a:p>
          <a:p>
            <a:pPr algn="just" rtl="0"/>
            <a:r>
              <a:rPr lang="en-US" dirty="0" smtClean="0"/>
              <a:t>Make known the outcome of the investigation via an </a:t>
            </a:r>
            <a:r>
              <a:rPr lang="en-US" dirty="0" smtClean="0">
                <a:solidFill>
                  <a:srgbClr val="FF0000"/>
                </a:solidFill>
              </a:rPr>
              <a:t>emergency gathering meeting.</a:t>
            </a:r>
          </a:p>
          <a:p>
            <a:pPr algn="just" rtl="0"/>
            <a:r>
              <a:rPr lang="en-US" dirty="0" smtClean="0">
                <a:solidFill>
                  <a:srgbClr val="FF0000"/>
                </a:solidFill>
              </a:rPr>
              <a:t>Rectify the problems </a:t>
            </a:r>
            <a:r>
              <a:rPr lang="en-US" dirty="0" smtClean="0"/>
              <a:t>as soon as possible, giving the completion date for the next follow up.</a:t>
            </a:r>
          </a:p>
          <a:p>
            <a:pPr algn="just" rtl="0"/>
            <a:r>
              <a:rPr lang="en-US" dirty="0" smtClean="0"/>
              <a:t>Keep </a:t>
            </a:r>
            <a:r>
              <a:rPr lang="en-US" dirty="0" smtClean="0">
                <a:solidFill>
                  <a:srgbClr val="FF0000"/>
                </a:solidFill>
              </a:rPr>
              <a:t>notes</a:t>
            </a:r>
            <a:r>
              <a:rPr lang="en-US" dirty="0" smtClean="0"/>
              <a:t> of all the </a:t>
            </a:r>
            <a:r>
              <a:rPr lang="en-US" dirty="0" smtClean="0">
                <a:solidFill>
                  <a:srgbClr val="FF0000"/>
                </a:solidFill>
              </a:rPr>
              <a:t>proceedings, investigations, with proofs </a:t>
            </a:r>
            <a:r>
              <a:rPr lang="en-US" dirty="0" smtClean="0"/>
              <a:t>and photographs.</a:t>
            </a:r>
          </a:p>
          <a:p>
            <a:pPr algn="just" rtl="0"/>
            <a:r>
              <a:rPr lang="en-US" dirty="0" smtClean="0">
                <a:solidFill>
                  <a:srgbClr val="FF0000"/>
                </a:solidFill>
              </a:rPr>
              <a:t>Inform the office </a:t>
            </a:r>
            <a:r>
              <a:rPr lang="en-US" dirty="0" smtClean="0"/>
              <a:t>about the outcome.</a:t>
            </a:r>
          </a:p>
          <a:p>
            <a:pPr algn="just" rtl="0"/>
            <a:r>
              <a:rPr lang="en-US" dirty="0" smtClean="0"/>
              <a:t>If the </a:t>
            </a:r>
            <a:r>
              <a:rPr lang="en-US" dirty="0" smtClean="0">
                <a:solidFill>
                  <a:srgbClr val="FF0000"/>
                </a:solidFill>
              </a:rPr>
              <a:t>crews are not satisfied </a:t>
            </a:r>
            <a:r>
              <a:rPr lang="en-US" dirty="0" smtClean="0"/>
              <a:t>with the actions taken, </a:t>
            </a:r>
            <a:r>
              <a:rPr lang="en-US" dirty="0" smtClean="0">
                <a:solidFill>
                  <a:srgbClr val="FF0000"/>
                </a:solidFill>
              </a:rPr>
              <a:t>inform the office.</a:t>
            </a:r>
          </a:p>
          <a:p>
            <a:pPr algn="just" rtl="0"/>
            <a:r>
              <a:rPr lang="en-US" dirty="0" smtClean="0"/>
              <a:t>If the crews want to complain to the </a:t>
            </a:r>
            <a:r>
              <a:rPr lang="en-US" dirty="0" smtClean="0">
                <a:solidFill>
                  <a:srgbClr val="FF0000"/>
                </a:solidFill>
              </a:rPr>
              <a:t>director</a:t>
            </a:r>
            <a:r>
              <a:rPr lang="en-US" dirty="0" smtClean="0"/>
              <a:t>, inform office and arrange so in the next suitable opportunity.</a:t>
            </a:r>
          </a:p>
          <a:p>
            <a:pPr algn="just" rtl="0"/>
            <a:endParaRPr lang="fa-IR" dirty="0"/>
          </a:p>
        </p:txBody>
      </p:sp>
      <p:sp>
        <p:nvSpPr>
          <p:cNvPr id="5" name="Title 1"/>
          <p:cNvSpPr>
            <a:spLocks noGrp="1"/>
          </p:cNvSpPr>
          <p:nvPr>
            <p:ph type="title"/>
          </p:nvPr>
        </p:nvSpPr>
        <p:spPr>
          <a:xfrm>
            <a:off x="301752" y="765048"/>
            <a:ext cx="8534400" cy="758952"/>
          </a:xfrm>
        </p:spPr>
        <p:txBody>
          <a:bodyPr>
            <a:noAutofit/>
          </a:bodyPr>
          <a:lstStyle/>
          <a:p>
            <a:pPr rtl="0"/>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b="1" dirty="0" smtClean="0">
                <a:solidFill>
                  <a:schemeClr val="tx1"/>
                </a:solidFill>
              </a:rPr>
              <a:t>Crew complaints</a:t>
            </a:r>
            <a:r>
              <a:rPr lang="en-US" sz="3600" dirty="0" smtClean="0">
                <a:solidFill>
                  <a:schemeClr val="tx1"/>
                </a:solidFill>
              </a:rPr>
              <a:t/>
            </a:r>
            <a:br>
              <a:rPr lang="en-US" sz="3600" dirty="0" smtClean="0">
                <a:solidFill>
                  <a:schemeClr val="tx1"/>
                </a:solidFill>
              </a:rPr>
            </a:br>
            <a:endParaRPr lang="fa-IR" sz="3600"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990600"/>
            <a:ext cx="8534400" cy="758952"/>
          </a:xfrm>
        </p:spPr>
        <p:txBody>
          <a:bodyPr>
            <a:normAutofit fontScale="90000"/>
          </a:bodyPr>
          <a:lstStyle/>
          <a:p>
            <a:pPr rtl="0"/>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dirty="0" smtClean="0">
                <a:solidFill>
                  <a:schemeClr val="tx1"/>
                </a:solidFill>
              </a:rPr>
              <a:t/>
            </a:r>
            <a:br>
              <a:rPr lang="en-US" dirty="0" smtClean="0">
                <a:solidFill>
                  <a:schemeClr val="tx1"/>
                </a:solidFill>
              </a:rPr>
            </a:br>
            <a:r>
              <a:rPr lang="en-US" b="1" dirty="0" smtClean="0">
                <a:solidFill>
                  <a:schemeClr val="tx1"/>
                </a:solidFill>
              </a:rPr>
              <a:t>Damage in FO tank as a result of grounding</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p:txBody>
          <a:bodyPr/>
          <a:lstStyle/>
          <a:p>
            <a:pPr algn="l" rtl="0">
              <a:buNone/>
            </a:pPr>
            <a:r>
              <a:rPr lang="en-US" dirty="0" smtClean="0"/>
              <a:t>SOPEP to be activated:</a:t>
            </a:r>
          </a:p>
          <a:p>
            <a:pPr algn="l" rtl="0"/>
            <a:r>
              <a:rPr lang="en-US" dirty="0" smtClean="0"/>
              <a:t>Transfer fuel from damaged tank to other tank.</a:t>
            </a:r>
          </a:p>
          <a:p>
            <a:pPr algn="l" rtl="0"/>
            <a:r>
              <a:rPr lang="en-US" dirty="0" smtClean="0"/>
              <a:t>Report to the appropriate authority.</a:t>
            </a:r>
          </a:p>
          <a:p>
            <a:pPr algn="l" rtl="0"/>
            <a:r>
              <a:rPr lang="en-US" dirty="0" smtClean="0"/>
              <a:t>Obtain shore’s assistance to control spillage.</a:t>
            </a:r>
          </a:p>
          <a:p>
            <a:pPr algn="l" rtl="0"/>
            <a:r>
              <a:rPr lang="en-US" dirty="0" smtClean="0"/>
              <a:t>Contain by booms/ mooring ropes, if the situation permits, by rescue boat.</a:t>
            </a:r>
          </a:p>
          <a:p>
            <a:pPr algn="l" rtl="0"/>
            <a:r>
              <a:rPr lang="en-US" dirty="0" smtClean="0"/>
              <a:t>Use oil dispersal upon shore’s permission.</a:t>
            </a:r>
          </a:p>
          <a:p>
            <a:pPr algn="l" rtl="0"/>
            <a:r>
              <a:rPr lang="en-US" dirty="0" smtClean="0"/>
              <a:t>Clean up oil if situation permits.</a:t>
            </a:r>
          </a:p>
          <a:p>
            <a:pPr algn="l" rtl="0"/>
            <a:endParaRPr lang="fa-I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990600"/>
            <a:ext cx="8534400" cy="758952"/>
          </a:xfrm>
        </p:spPr>
        <p:txBody>
          <a:bodyPr>
            <a:normAutofit fontScale="90000"/>
          </a:bodyPr>
          <a:lstStyle/>
          <a:p>
            <a:pPr rtl="0"/>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b="1" dirty="0" smtClean="0">
                <a:solidFill>
                  <a:schemeClr val="tx1"/>
                </a:solidFill>
              </a:rPr>
              <a:t/>
            </a:r>
            <a:br>
              <a:rPr lang="en-US" b="1" dirty="0" smtClean="0">
                <a:solidFill>
                  <a:schemeClr val="tx1"/>
                </a:solidFill>
              </a:rPr>
            </a:br>
            <a:r>
              <a:rPr lang="en-US" dirty="0" smtClean="0">
                <a:solidFill>
                  <a:schemeClr val="tx1"/>
                </a:solidFill>
              </a:rPr>
              <a:t/>
            </a:r>
            <a:br>
              <a:rPr lang="en-US" dirty="0" smtClean="0">
                <a:solidFill>
                  <a:schemeClr val="tx1"/>
                </a:solidFill>
              </a:rPr>
            </a:br>
            <a:r>
              <a:rPr lang="en-US" b="1" dirty="0" smtClean="0">
                <a:solidFill>
                  <a:schemeClr val="tx1"/>
                </a:solidFill>
              </a:rPr>
              <a:t>Damage in FO tank as a result of grounding</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85000" lnSpcReduction="20000"/>
          </a:bodyPr>
          <a:lstStyle/>
          <a:p>
            <a:pPr algn="l" rtl="0"/>
            <a:endParaRPr lang="en-US" dirty="0" smtClean="0"/>
          </a:p>
          <a:p>
            <a:pPr algn="l" rtl="0">
              <a:buNone/>
            </a:pPr>
            <a:r>
              <a:rPr lang="en-US" dirty="0" smtClean="0"/>
              <a:t>In case of oil spill or FO tank damage, there is a subsequent risk of fire:</a:t>
            </a:r>
          </a:p>
          <a:p>
            <a:pPr algn="l" rtl="0"/>
            <a:r>
              <a:rPr lang="en-US" dirty="0" smtClean="0"/>
              <a:t>Prepare fire fighting teams ready to fight fire.</a:t>
            </a:r>
          </a:p>
          <a:p>
            <a:pPr algn="l" rtl="0"/>
            <a:r>
              <a:rPr lang="en-US" dirty="0" smtClean="0"/>
              <a:t>Remove all combustible materials from the scene.</a:t>
            </a:r>
          </a:p>
          <a:p>
            <a:pPr algn="l" rtl="0"/>
            <a:r>
              <a:rPr lang="en-US" dirty="0" smtClean="0"/>
              <a:t>Fight fire if there is any.</a:t>
            </a:r>
          </a:p>
          <a:p>
            <a:pPr algn="l" rtl="0">
              <a:buNone/>
            </a:pPr>
            <a:r>
              <a:rPr lang="en-US" dirty="0" smtClean="0"/>
              <a:t> </a:t>
            </a:r>
          </a:p>
          <a:p>
            <a:pPr algn="l" rtl="0">
              <a:buNone/>
            </a:pPr>
            <a:r>
              <a:rPr lang="en-US" dirty="0" smtClean="0"/>
              <a:t>Repair of damage:</a:t>
            </a:r>
          </a:p>
          <a:p>
            <a:pPr algn="l" rtl="0"/>
            <a:r>
              <a:rPr lang="en-US" dirty="0" smtClean="0"/>
              <a:t>Proceed to </a:t>
            </a:r>
            <a:r>
              <a:rPr lang="en-US" dirty="0" smtClean="0">
                <a:hlinkClick r:id="rId3"/>
              </a:rPr>
              <a:t>port of refuge</a:t>
            </a:r>
            <a:r>
              <a:rPr lang="en-US" dirty="0" smtClean="0"/>
              <a:t> or next port for repair.</a:t>
            </a:r>
          </a:p>
          <a:p>
            <a:pPr algn="l" rtl="0"/>
            <a:r>
              <a:rPr lang="en-US" dirty="0" smtClean="0"/>
              <a:t>Follow </a:t>
            </a:r>
            <a:r>
              <a:rPr lang="en-US" dirty="0" smtClean="0">
                <a:hlinkClick r:id="rId3"/>
              </a:rPr>
              <a:t>port of refuge procedures</a:t>
            </a:r>
            <a:r>
              <a:rPr lang="en-US" dirty="0" smtClean="0"/>
              <a:t>.</a:t>
            </a:r>
          </a:p>
          <a:p>
            <a:pPr algn="l" rtl="0"/>
            <a:r>
              <a:rPr lang="en-US" dirty="0" smtClean="0"/>
              <a:t>Gas free the tank.</a:t>
            </a:r>
          </a:p>
          <a:p>
            <a:pPr algn="l" rtl="0"/>
            <a:r>
              <a:rPr lang="en-US" dirty="0" smtClean="0"/>
              <a:t>Shift cargo/ combustible materials from adjacent tanks and holds.</a:t>
            </a:r>
          </a:p>
          <a:p>
            <a:pPr algn="l" rtl="0"/>
            <a:r>
              <a:rPr lang="en-US" dirty="0" smtClean="0"/>
              <a:t>Prepare fire fighting equipments to fight probable fire.</a:t>
            </a:r>
          </a:p>
          <a:p>
            <a:pPr algn="l" rtl="0"/>
            <a:endParaRPr lang="fa-I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Lower lifeboat in heavy weather condition</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70000" lnSpcReduction="20000"/>
          </a:bodyPr>
          <a:lstStyle/>
          <a:p>
            <a:pPr algn="just" rtl="0">
              <a:buNone/>
            </a:pPr>
            <a:r>
              <a:rPr lang="en-US" b="1" dirty="0" smtClean="0"/>
              <a:t>Preparation</a:t>
            </a:r>
            <a:endParaRPr lang="en-US" dirty="0" smtClean="0"/>
          </a:p>
          <a:p>
            <a:pPr algn="just" rtl="0"/>
            <a:r>
              <a:rPr lang="en-US" dirty="0" smtClean="0"/>
              <a:t>Some steadying method to be used so that the life boat does not land hard against the ship side.</a:t>
            </a:r>
          </a:p>
          <a:p>
            <a:pPr algn="just" rtl="0"/>
            <a:r>
              <a:rPr lang="en-US" dirty="0" smtClean="0"/>
              <a:t>Prevent the fall blocks to hit ship crew or lifeboat.</a:t>
            </a:r>
          </a:p>
          <a:p>
            <a:pPr algn="just" rtl="0"/>
            <a:r>
              <a:rPr lang="en-US" dirty="0" smtClean="0"/>
              <a:t>Boat crews must wear life jacket, helmet, and immersion suit in cold climate for rescuing operation.</a:t>
            </a:r>
          </a:p>
          <a:p>
            <a:pPr algn="just" rtl="0"/>
            <a:r>
              <a:rPr lang="en-US" dirty="0" smtClean="0">
                <a:hlinkClick r:id="rId3"/>
              </a:rPr>
              <a:t>Sea quelling oil</a:t>
            </a:r>
            <a:r>
              <a:rPr lang="en-US" dirty="0" smtClean="0"/>
              <a:t> may be used to reduce the seas.</a:t>
            </a:r>
          </a:p>
          <a:p>
            <a:pPr algn="just" rtl="0"/>
            <a:r>
              <a:rPr lang="en-US" dirty="0" smtClean="0"/>
              <a:t>Vessel to create a good lee. Wind to be on the opposite bow.</a:t>
            </a:r>
          </a:p>
          <a:p>
            <a:pPr algn="just" rtl="0"/>
            <a:r>
              <a:rPr lang="en-US" dirty="0" smtClean="0"/>
              <a:t>Ship plugs.</a:t>
            </a:r>
          </a:p>
          <a:p>
            <a:pPr algn="just" rtl="0"/>
            <a:r>
              <a:rPr lang="en-US" dirty="0" smtClean="0"/>
              <a:t>Lower lifeboat into the trough of a wave.</a:t>
            </a:r>
          </a:p>
          <a:p>
            <a:pPr algn="just" rtl="0"/>
            <a:r>
              <a:rPr lang="en-US" dirty="0" smtClean="0"/>
              <a:t>On the next rising crest, release the hooks immediately and simultaneously.</a:t>
            </a:r>
          </a:p>
          <a:p>
            <a:pPr algn="just" rtl="0"/>
            <a:r>
              <a:rPr lang="en-US" dirty="0" smtClean="0"/>
              <a:t>Cast off the painter once clear.</a:t>
            </a:r>
          </a:p>
          <a:p>
            <a:pPr algn="just" rtl="0"/>
            <a:r>
              <a:rPr lang="en-US" dirty="0" smtClean="0"/>
              <a:t>Bear off the ship's side with tiller, oars or boat hook.</a:t>
            </a:r>
          </a:p>
          <a:p>
            <a:pPr algn="just" rtl="0"/>
            <a:r>
              <a:rPr lang="en-US" dirty="0" smtClean="0"/>
              <a:t>Engine is started before the release of blocks and kept neutral.</a:t>
            </a:r>
          </a:p>
          <a:p>
            <a:pPr algn="just" rtl="0"/>
            <a:r>
              <a:rPr lang="en-US" dirty="0" smtClean="0"/>
              <a:t>Once lifeboat is underway, tiller put against ship's side and with full throttle clear off the ship.</a:t>
            </a:r>
          </a:p>
          <a:p>
            <a:pPr algn="just" rtl="0"/>
            <a:endParaRPr lang="fa-I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Lower lifeboat in heavy weather condition</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85000" lnSpcReduction="10000"/>
          </a:bodyPr>
          <a:lstStyle/>
          <a:p>
            <a:pPr algn="just" rtl="0"/>
            <a:r>
              <a:rPr lang="en-US" b="1" dirty="0" smtClean="0"/>
              <a:t>Precautions</a:t>
            </a:r>
            <a:endParaRPr lang="en-US" dirty="0" smtClean="0"/>
          </a:p>
          <a:p>
            <a:pPr algn="just" rtl="0"/>
            <a:r>
              <a:rPr lang="en-US" dirty="0" smtClean="0"/>
              <a:t>Rig fenders, mattresses or mooring ropes to prevent the boat from being staved during an adverse roll.</a:t>
            </a:r>
          </a:p>
          <a:p>
            <a:pPr algn="just" rtl="0"/>
            <a:r>
              <a:rPr lang="en-US" dirty="0" smtClean="0"/>
              <a:t>A cargo net, slung between davits and trailing in the water for crew to hang on in case the boat capsize alongside. It should not hamper the operation of the boat.</a:t>
            </a:r>
          </a:p>
          <a:p>
            <a:pPr algn="just" rtl="0"/>
            <a:r>
              <a:rPr lang="en-US" dirty="0" smtClean="0"/>
              <a:t>The painter is rigged and kept tight throughout so as to keep the boat in position between the falls.</a:t>
            </a:r>
          </a:p>
          <a:p>
            <a:pPr algn="just" rtl="0"/>
            <a:r>
              <a:rPr lang="en-US" dirty="0" smtClean="0"/>
              <a:t>The falls are loosely tied with a line, led to the deck and manned. When the boat is unhooked, the line will steady the falls and prevent accidental contact with the boat crews.</a:t>
            </a:r>
          </a:p>
          <a:p>
            <a:pPr algn="just" rtl="0"/>
            <a:r>
              <a:rPr lang="en-US" dirty="0" smtClean="0"/>
              <a:t>Once unhooked, the blocks should be taken up to avoid injuring the crews in lifeboat.</a:t>
            </a:r>
          </a:p>
          <a:p>
            <a:pPr algn="just" rtl="0"/>
            <a:endParaRPr lang="fa-I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41248"/>
            <a:ext cx="8534400" cy="758952"/>
          </a:xfrm>
        </p:spPr>
        <p:txBody>
          <a:bodyPr>
            <a:normAutofit fontScale="90000"/>
          </a:bodyPr>
          <a:lstStyle/>
          <a:p>
            <a:r>
              <a:rPr lang="en-US" b="1" dirty="0" smtClean="0">
                <a:solidFill>
                  <a:schemeClr val="tx1"/>
                </a:solidFill>
              </a:rPr>
              <a:t>PRINCIPLES OF FIRE PROTECTION ONBOARD</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92500" lnSpcReduction="10000"/>
          </a:bodyPr>
          <a:lstStyle/>
          <a:p>
            <a:pPr algn="just" rtl="0"/>
            <a:r>
              <a:rPr lang="en-US" dirty="0" smtClean="0">
                <a:solidFill>
                  <a:srgbClr val="FF0000"/>
                </a:solidFill>
              </a:rPr>
              <a:t>Division </a:t>
            </a:r>
            <a:r>
              <a:rPr lang="en-US" dirty="0" smtClean="0"/>
              <a:t>of the ship into main </a:t>
            </a:r>
            <a:r>
              <a:rPr lang="en-US" dirty="0" smtClean="0">
                <a:solidFill>
                  <a:srgbClr val="FF0000"/>
                </a:solidFill>
              </a:rPr>
              <a:t>vertical and horizontal zones </a:t>
            </a:r>
            <a:r>
              <a:rPr lang="en-US" dirty="0" smtClean="0"/>
              <a:t>by thermal and structural boundaries.</a:t>
            </a:r>
          </a:p>
          <a:p>
            <a:pPr algn="just" rtl="0"/>
            <a:r>
              <a:rPr lang="en-US" dirty="0" smtClean="0">
                <a:solidFill>
                  <a:srgbClr val="FF0000"/>
                </a:solidFill>
              </a:rPr>
              <a:t>Separation</a:t>
            </a:r>
            <a:r>
              <a:rPr lang="en-US" dirty="0" smtClean="0"/>
              <a:t> of accommodation spaces from the remainder of the ship by thermal and structural boundaries.</a:t>
            </a:r>
          </a:p>
          <a:p>
            <a:pPr algn="just" rtl="0"/>
            <a:r>
              <a:rPr lang="en-US" dirty="0" smtClean="0">
                <a:solidFill>
                  <a:srgbClr val="FF0000"/>
                </a:solidFill>
              </a:rPr>
              <a:t>Restricted</a:t>
            </a:r>
            <a:r>
              <a:rPr lang="en-US" dirty="0" smtClean="0"/>
              <a:t> use of combustible materials.</a:t>
            </a:r>
          </a:p>
          <a:p>
            <a:pPr algn="just" rtl="0"/>
            <a:r>
              <a:rPr lang="en-US" dirty="0" smtClean="0">
                <a:solidFill>
                  <a:srgbClr val="FF0000"/>
                </a:solidFill>
              </a:rPr>
              <a:t>Detection</a:t>
            </a:r>
            <a:r>
              <a:rPr lang="en-US" dirty="0" smtClean="0"/>
              <a:t> of any fire in the zone of origin.</a:t>
            </a:r>
          </a:p>
          <a:p>
            <a:pPr algn="just" rtl="0"/>
            <a:r>
              <a:rPr lang="en-US" dirty="0" smtClean="0">
                <a:solidFill>
                  <a:srgbClr val="FF0000"/>
                </a:solidFill>
              </a:rPr>
              <a:t>Containment and extinction </a:t>
            </a:r>
            <a:r>
              <a:rPr lang="en-US" dirty="0" smtClean="0"/>
              <a:t>of any fire in the space of origin.</a:t>
            </a:r>
          </a:p>
          <a:p>
            <a:pPr algn="just" rtl="0"/>
            <a:r>
              <a:rPr lang="en-US" dirty="0" smtClean="0">
                <a:solidFill>
                  <a:srgbClr val="FF0000"/>
                </a:solidFill>
              </a:rPr>
              <a:t>Protection</a:t>
            </a:r>
            <a:r>
              <a:rPr lang="en-US" dirty="0" smtClean="0"/>
              <a:t> of means of escape and access for fire fighting.</a:t>
            </a:r>
          </a:p>
          <a:p>
            <a:pPr algn="just" rtl="0"/>
            <a:r>
              <a:rPr lang="en-US" dirty="0" smtClean="0"/>
              <a:t>Ready availability of </a:t>
            </a:r>
            <a:r>
              <a:rPr lang="en-US" dirty="0" smtClean="0">
                <a:solidFill>
                  <a:srgbClr val="FF0000"/>
                </a:solidFill>
              </a:rPr>
              <a:t>fire extinguishing </a:t>
            </a:r>
            <a:r>
              <a:rPr lang="en-US" dirty="0" smtClean="0"/>
              <a:t>appliances.</a:t>
            </a:r>
          </a:p>
          <a:p>
            <a:pPr algn="just" rtl="0"/>
            <a:r>
              <a:rPr lang="en-US" dirty="0" smtClean="0">
                <a:solidFill>
                  <a:srgbClr val="FF0000"/>
                </a:solidFill>
              </a:rPr>
              <a:t>Minimization</a:t>
            </a:r>
            <a:r>
              <a:rPr lang="en-US" dirty="0" smtClean="0"/>
              <a:t> of possibility of ignition of flammable cargo vapor. </a:t>
            </a:r>
          </a:p>
          <a:p>
            <a:pPr algn="just"/>
            <a:endParaRPr lang="fa-I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Discharge Engine Room bilge</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p:txBody>
          <a:bodyPr>
            <a:normAutofit lnSpcReduction="10000"/>
          </a:bodyPr>
          <a:lstStyle/>
          <a:p>
            <a:pPr algn="l" rtl="0"/>
            <a:r>
              <a:rPr lang="en-US" dirty="0" smtClean="0"/>
              <a:t>Discharge as per </a:t>
            </a:r>
            <a:r>
              <a:rPr lang="en-US" dirty="0" smtClean="0">
                <a:hlinkClick r:id="rId3"/>
              </a:rPr>
              <a:t>MARPOL regulations</a:t>
            </a:r>
            <a:r>
              <a:rPr lang="en-US" dirty="0" smtClean="0"/>
              <a:t>.</a:t>
            </a:r>
          </a:p>
          <a:p>
            <a:pPr algn="l" rtl="0"/>
            <a:r>
              <a:rPr lang="en-US" dirty="0" smtClean="0"/>
              <a:t>Ship is not in </a:t>
            </a:r>
            <a:r>
              <a:rPr lang="en-US" dirty="0" smtClean="0">
                <a:hlinkClick r:id="rId4"/>
              </a:rPr>
              <a:t>special areas</a:t>
            </a:r>
            <a:r>
              <a:rPr lang="en-US" dirty="0" smtClean="0"/>
              <a:t>.</a:t>
            </a:r>
          </a:p>
          <a:p>
            <a:pPr algn="l" rtl="0"/>
            <a:r>
              <a:rPr lang="en-US" dirty="0" smtClean="0"/>
              <a:t>Ship is en route (making way).</a:t>
            </a:r>
          </a:p>
          <a:p>
            <a:pPr algn="l" rtl="0"/>
            <a:r>
              <a:rPr lang="en-US" dirty="0" smtClean="0"/>
              <a:t>Distance is more than 12miles from nearest coast.</a:t>
            </a:r>
          </a:p>
          <a:p>
            <a:pPr algn="l" rtl="0"/>
            <a:r>
              <a:rPr lang="en-US" dirty="0" smtClean="0"/>
              <a:t>ODME is operational.</a:t>
            </a:r>
          </a:p>
          <a:p>
            <a:pPr algn="l" rtl="0"/>
            <a:r>
              <a:rPr lang="en-US" dirty="0" smtClean="0"/>
              <a:t>Bilge is passed through oily water separator and ODME.</a:t>
            </a:r>
          </a:p>
          <a:p>
            <a:pPr algn="l" rtl="0"/>
            <a:r>
              <a:rPr lang="en-US" dirty="0" smtClean="0"/>
              <a:t>Oil content in water is less than 15ppm.</a:t>
            </a:r>
          </a:p>
          <a:p>
            <a:pPr algn="l" rtl="0"/>
            <a:r>
              <a:rPr lang="en-US" dirty="0" smtClean="0"/>
              <a:t>I will consider these and advise the engineer accordingly.</a:t>
            </a:r>
          </a:p>
          <a:p>
            <a:pPr algn="l"/>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1"/>
                </a:solidFill>
              </a:rPr>
              <a:t>Fire regulations</a:t>
            </a:r>
            <a:endParaRPr lang="fa-IR" sz="3600" dirty="0">
              <a:solidFill>
                <a:schemeClr val="tx1"/>
              </a:solidFill>
            </a:endParaRPr>
          </a:p>
        </p:txBody>
      </p:sp>
      <p:sp>
        <p:nvSpPr>
          <p:cNvPr id="3" name="Content Placeholder 2"/>
          <p:cNvSpPr>
            <a:spLocks noGrp="1"/>
          </p:cNvSpPr>
          <p:nvPr>
            <p:ph sz="quarter" idx="1"/>
          </p:nvPr>
        </p:nvSpPr>
        <p:spPr>
          <a:xfrm>
            <a:off x="301752" y="1295400"/>
            <a:ext cx="8503920" cy="5257800"/>
          </a:xfrm>
        </p:spPr>
        <p:txBody>
          <a:bodyPr>
            <a:normAutofit fontScale="92500" lnSpcReduction="20000"/>
          </a:bodyPr>
          <a:lstStyle/>
          <a:p>
            <a:pPr algn="just" rtl="0"/>
            <a:r>
              <a:rPr lang="en-US" sz="2000" b="1" dirty="0" smtClean="0"/>
              <a:t>International shore connection:</a:t>
            </a:r>
            <a:endParaRPr lang="en-US" sz="2000" dirty="0" smtClean="0"/>
          </a:p>
          <a:p>
            <a:pPr algn="just" rtl="0"/>
            <a:r>
              <a:rPr lang="en-US" sz="2000" dirty="0" smtClean="0"/>
              <a:t>Required for ships 500GT and upwards. At least one.</a:t>
            </a:r>
          </a:p>
          <a:p>
            <a:pPr algn="just" rtl="0"/>
            <a:r>
              <a:rPr lang="en-US" sz="2000" dirty="0" smtClean="0">
                <a:hlinkClick r:id="rId3"/>
              </a:rPr>
              <a:t>Specifications</a:t>
            </a:r>
            <a:r>
              <a:rPr lang="en-US" sz="2000" dirty="0" smtClean="0"/>
              <a:t> as per FSS code. Can be used on either side of the ship.</a:t>
            </a:r>
          </a:p>
          <a:p>
            <a:pPr algn="just" rtl="0"/>
            <a:r>
              <a:rPr lang="en-US" sz="2000" b="1" dirty="0" smtClean="0"/>
              <a:t>Fire pumps:    </a:t>
            </a:r>
            <a:endParaRPr lang="en-US" sz="2000" dirty="0" smtClean="0"/>
          </a:p>
          <a:p>
            <a:pPr algn="just" rtl="0"/>
            <a:r>
              <a:rPr lang="en-US" sz="2000" dirty="0" smtClean="0"/>
              <a:t>Ships shall be provided with independently driven fire pimps. Cargo ships:  1000Gt and upwards: At least two.</a:t>
            </a:r>
          </a:p>
          <a:p>
            <a:pPr algn="just" rtl="0"/>
            <a:r>
              <a:rPr lang="en-US" sz="2000" dirty="0" smtClean="0"/>
              <a:t>Others: At least two (one independent).</a:t>
            </a:r>
          </a:p>
          <a:p>
            <a:pPr algn="just" rtl="0"/>
            <a:r>
              <a:rPr lang="en-US" sz="2000" dirty="0" smtClean="0"/>
              <a:t>An emergency fire pump for cargo ships and passenger ships less than 1000GT, if fire in any compartment cause all the pumps inoperative.</a:t>
            </a:r>
          </a:p>
          <a:p>
            <a:pPr algn="just" rtl="0"/>
            <a:r>
              <a:rPr lang="en-US" sz="2000" b="1" dirty="0" smtClean="0"/>
              <a:t>Fire hoses and nozzles:</a:t>
            </a:r>
            <a:endParaRPr lang="en-US" sz="2000" dirty="0" smtClean="0"/>
          </a:p>
          <a:p>
            <a:pPr algn="just" rtl="0"/>
            <a:r>
              <a:rPr lang="en-US" sz="2000" dirty="0" smtClean="0"/>
              <a:t>Non perishable material. At least 10m length. Not more than 15m in machinery space.</a:t>
            </a:r>
          </a:p>
          <a:p>
            <a:pPr algn="just" rtl="0"/>
            <a:r>
              <a:rPr lang="en-US" sz="2000" dirty="0" smtClean="0"/>
              <a:t>Not more than 20m in other spaces and open decks.</a:t>
            </a:r>
          </a:p>
          <a:p>
            <a:pPr algn="just" rtl="0"/>
            <a:r>
              <a:rPr lang="en-US" sz="2000" dirty="0" smtClean="0"/>
              <a:t>Not more than 25m for open decks for ships with max breadth more than 30m.</a:t>
            </a:r>
          </a:p>
          <a:p>
            <a:pPr algn="just" rtl="0"/>
            <a:r>
              <a:rPr lang="en-US" sz="2000" dirty="0" smtClean="0"/>
              <a:t>Complete interchangeability of hose, couplings and nozzles, unless one hose and nozzle for each hydrant is provided.</a:t>
            </a:r>
          </a:p>
          <a:p>
            <a:pPr algn="just" rtl="0"/>
            <a:r>
              <a:rPr lang="en-US" sz="2000" dirty="0" smtClean="0"/>
              <a:t>For cargo ships 1000GT and upwards, 1 for every 30m and 1 spare (not less  than 5).</a:t>
            </a:r>
          </a:p>
          <a:p>
            <a:pPr algn="just" rtl="0"/>
            <a:endParaRPr lang="en-US" sz="2000" dirty="0" smtClean="0"/>
          </a:p>
          <a:p>
            <a:pPr algn="just"/>
            <a:endParaRPr lang="fa-I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2013 Amendments to ISM code </a:t>
            </a:r>
            <a:endParaRPr lang="fa-IR" b="1" dirty="0">
              <a:solidFill>
                <a:schemeClr val="tx1"/>
              </a:solidFill>
            </a:endParaRPr>
          </a:p>
        </p:txBody>
      </p:sp>
      <p:sp>
        <p:nvSpPr>
          <p:cNvPr id="3" name="Content Placeholder 2"/>
          <p:cNvSpPr>
            <a:spLocks noGrp="1"/>
          </p:cNvSpPr>
          <p:nvPr>
            <p:ph sz="quarter" idx="1"/>
          </p:nvPr>
        </p:nvSpPr>
        <p:spPr/>
        <p:txBody>
          <a:bodyPr/>
          <a:lstStyle/>
          <a:p>
            <a:pPr algn="l" rtl="0">
              <a:buNone/>
            </a:pPr>
            <a:r>
              <a:rPr lang="en-US" dirty="0" smtClean="0"/>
              <a:t>6 – Resources and personnel</a:t>
            </a:r>
          </a:p>
          <a:p>
            <a:pPr algn="l" rtl="0">
              <a:buNone/>
            </a:pPr>
            <a:r>
              <a:rPr lang="en-US" sz="2000" dirty="0" smtClean="0"/>
              <a:t>6.2 now is in two part </a:t>
            </a:r>
          </a:p>
          <a:p>
            <a:pPr algn="l" rtl="0">
              <a:buNone/>
            </a:pPr>
            <a:r>
              <a:rPr lang="en-US" sz="2000" dirty="0" smtClean="0"/>
              <a:t>6.2.1 no change</a:t>
            </a:r>
          </a:p>
          <a:p>
            <a:pPr algn="l" rtl="0">
              <a:buNone/>
            </a:pPr>
            <a:r>
              <a:rPr lang="en-US" sz="2000" dirty="0" smtClean="0"/>
              <a:t>6.2.2 </a:t>
            </a:r>
            <a:r>
              <a:rPr lang="en-US" sz="2000" dirty="0" smtClean="0">
                <a:solidFill>
                  <a:srgbClr val="FF0000"/>
                </a:solidFill>
              </a:rPr>
              <a:t>Appropriately manned </a:t>
            </a:r>
            <a:r>
              <a:rPr lang="en-US" sz="2000" dirty="0" smtClean="0"/>
              <a:t>in order to encompass all aspects of maintaining safe operations on board.</a:t>
            </a:r>
          </a:p>
          <a:p>
            <a:pPr algn="l" rtl="0">
              <a:buNone/>
            </a:pPr>
            <a:endParaRPr lang="en-US" sz="2000" dirty="0" smtClean="0"/>
          </a:p>
          <a:p>
            <a:pPr algn="l" rtl="0">
              <a:buNone/>
            </a:pPr>
            <a:r>
              <a:rPr lang="en-US" dirty="0" smtClean="0"/>
              <a:t>12- Company verification review and evaluation</a:t>
            </a:r>
          </a:p>
          <a:p>
            <a:pPr algn="l" rtl="0">
              <a:buNone/>
            </a:pPr>
            <a:r>
              <a:rPr lang="en-US" sz="2000" dirty="0" smtClean="0"/>
              <a:t>New paragraph 12.2 is added</a:t>
            </a:r>
          </a:p>
          <a:p>
            <a:pPr algn="l" rtl="0">
              <a:buNone/>
            </a:pPr>
            <a:r>
              <a:rPr lang="en-US" sz="2000" dirty="0" smtClean="0"/>
              <a:t>12.2 The company should periodically </a:t>
            </a:r>
            <a:r>
              <a:rPr lang="en-US" sz="2000" dirty="0" smtClean="0">
                <a:solidFill>
                  <a:srgbClr val="FF0000"/>
                </a:solidFill>
              </a:rPr>
              <a:t>verify</a:t>
            </a:r>
            <a:r>
              <a:rPr lang="en-US" sz="2000" dirty="0" smtClean="0"/>
              <a:t> whether all those </a:t>
            </a:r>
            <a:r>
              <a:rPr lang="en-US" sz="2000" dirty="0" smtClean="0">
                <a:solidFill>
                  <a:srgbClr val="FF0000"/>
                </a:solidFill>
              </a:rPr>
              <a:t>undertaking delegated ISM related tasked </a:t>
            </a:r>
            <a:r>
              <a:rPr lang="en-US" sz="2000" dirty="0" smtClean="0"/>
              <a:t>are acting in conformity with the company’s responsibilities under the code.</a:t>
            </a:r>
            <a:endParaRPr lang="fa-IR"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41248"/>
            <a:ext cx="8534400" cy="758952"/>
          </a:xfrm>
        </p:spPr>
        <p:txBody>
          <a:bodyPr>
            <a:normAutofit fontScale="90000"/>
          </a:bodyPr>
          <a:lstStyle/>
          <a:p>
            <a:r>
              <a:rPr lang="en-US" b="1" dirty="0" smtClean="0">
                <a:solidFill>
                  <a:schemeClr val="tx1"/>
                </a:solidFill>
              </a:rPr>
              <a:t>Annex VI : Prevention of  Air Pollution from Ships </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228600" y="1066800"/>
            <a:ext cx="8763000" cy="5638800"/>
          </a:xfrm>
        </p:spPr>
        <p:txBody>
          <a:bodyPr>
            <a:normAutofit fontScale="77500" lnSpcReduction="20000"/>
          </a:bodyPr>
          <a:lstStyle/>
          <a:p>
            <a:pPr algn="l" rtl="0"/>
            <a:endParaRPr lang="en-US" dirty="0" smtClean="0"/>
          </a:p>
          <a:p>
            <a:pPr algn="l" rtl="0"/>
            <a:r>
              <a:rPr lang="en-US" dirty="0" smtClean="0"/>
              <a:t>Set limits on </a:t>
            </a:r>
            <a:r>
              <a:rPr lang="en-US" dirty="0" err="1" smtClean="0"/>
              <a:t>sulphur</a:t>
            </a:r>
            <a:r>
              <a:rPr lang="en-US" dirty="0" smtClean="0"/>
              <a:t> oxide (</a:t>
            </a:r>
            <a:r>
              <a:rPr lang="en-US" dirty="0" err="1" smtClean="0"/>
              <a:t>SOx</a:t>
            </a:r>
            <a:r>
              <a:rPr lang="en-US" dirty="0" smtClean="0"/>
              <a:t>) and nitrogen oxide (</a:t>
            </a:r>
            <a:r>
              <a:rPr lang="en-US" dirty="0" err="1" smtClean="0"/>
              <a:t>NOx</a:t>
            </a:r>
            <a:r>
              <a:rPr lang="en-US" dirty="0" smtClean="0"/>
              <a:t>) emissions from ship exhausts and prohibit deliberate emissions of ozone depleting substances.</a:t>
            </a:r>
          </a:p>
          <a:p>
            <a:pPr algn="l" rtl="0">
              <a:buNone/>
            </a:pPr>
            <a:r>
              <a:rPr lang="en-US" dirty="0" smtClean="0"/>
              <a:t> </a:t>
            </a:r>
          </a:p>
          <a:p>
            <a:pPr algn="l" rtl="0"/>
            <a:r>
              <a:rPr lang="en-US" dirty="0" smtClean="0"/>
              <a:t>Includes a global cap of 4.5% m/m on the </a:t>
            </a:r>
            <a:r>
              <a:rPr lang="en-US" dirty="0" err="1" smtClean="0"/>
              <a:t>sulphur</a:t>
            </a:r>
            <a:r>
              <a:rPr lang="en-US" dirty="0" smtClean="0"/>
              <a:t> content of fuel oil and calls on IMO to monitor the worldwide average </a:t>
            </a:r>
            <a:r>
              <a:rPr lang="en-US" dirty="0" err="1" smtClean="0"/>
              <a:t>sulphur</a:t>
            </a:r>
            <a:r>
              <a:rPr lang="en-US" dirty="0" smtClean="0"/>
              <a:t> content of fuel once the Protocol comes into force.</a:t>
            </a:r>
          </a:p>
          <a:p>
            <a:pPr algn="l" rtl="0">
              <a:buNone/>
            </a:pPr>
            <a:r>
              <a:rPr lang="en-US" dirty="0" smtClean="0"/>
              <a:t> </a:t>
            </a:r>
          </a:p>
          <a:p>
            <a:pPr algn="l" rtl="0"/>
            <a:r>
              <a:rPr lang="en-US" dirty="0" smtClean="0"/>
              <a:t>Provisions allowing for special  "</a:t>
            </a:r>
            <a:r>
              <a:rPr lang="en-US" dirty="0" err="1" smtClean="0"/>
              <a:t>SOx</a:t>
            </a:r>
            <a:r>
              <a:rPr lang="en-US" dirty="0" smtClean="0"/>
              <a:t> Emission Control Areas" to be established with more stringent control on </a:t>
            </a:r>
            <a:r>
              <a:rPr lang="en-US" dirty="0" err="1" smtClean="0"/>
              <a:t>sulphur</a:t>
            </a:r>
            <a:r>
              <a:rPr lang="en-US" dirty="0" smtClean="0"/>
              <a:t> emissions. In these areas, the </a:t>
            </a:r>
            <a:r>
              <a:rPr lang="en-US" dirty="0" err="1" smtClean="0"/>
              <a:t>sulphur</a:t>
            </a:r>
            <a:r>
              <a:rPr lang="en-US" dirty="0" smtClean="0"/>
              <a:t> content of fuel oil used on board ships must not exceed 1.5% m/m. </a:t>
            </a:r>
          </a:p>
          <a:p>
            <a:pPr algn="l" rtl="0">
              <a:buNone/>
            </a:pPr>
            <a:r>
              <a:rPr lang="en-US" dirty="0" smtClean="0"/>
              <a:t> </a:t>
            </a:r>
          </a:p>
          <a:p>
            <a:pPr algn="l" rtl="0"/>
            <a:r>
              <a:rPr lang="en-US" dirty="0" smtClean="0"/>
              <a:t>Ships must fit an exhaust gas cleaning system or use any other technological method to limit </a:t>
            </a:r>
            <a:r>
              <a:rPr lang="en-US" dirty="0" err="1" smtClean="0"/>
              <a:t>SOx</a:t>
            </a:r>
            <a:r>
              <a:rPr lang="en-US" dirty="0" smtClean="0"/>
              <a:t> emissions.</a:t>
            </a:r>
          </a:p>
          <a:p>
            <a:pPr algn="l" rtl="0">
              <a:buNone/>
            </a:pPr>
            <a:r>
              <a:rPr lang="en-US" dirty="0" smtClean="0"/>
              <a:t> </a:t>
            </a:r>
          </a:p>
          <a:p>
            <a:pPr algn="l" rtl="0"/>
            <a:r>
              <a:rPr lang="en-US" dirty="0" smtClean="0"/>
              <a:t>The Baltic Sea is designated as a </a:t>
            </a:r>
            <a:r>
              <a:rPr lang="en-US" dirty="0" err="1" smtClean="0"/>
              <a:t>SOx</a:t>
            </a:r>
            <a:r>
              <a:rPr lang="en-US" dirty="0" smtClean="0"/>
              <a:t> Emission Control area.</a:t>
            </a:r>
          </a:p>
          <a:p>
            <a:pPr algn="l" rtl="0">
              <a:buNone/>
            </a:pPr>
            <a:r>
              <a:rPr lang="en-US" dirty="0" smtClean="0"/>
              <a:t> </a:t>
            </a:r>
          </a:p>
          <a:p>
            <a:pPr algn="l"/>
            <a:endParaRPr lang="fa-I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41248"/>
            <a:ext cx="8534400" cy="758952"/>
          </a:xfrm>
        </p:spPr>
        <p:txBody>
          <a:bodyPr>
            <a:normAutofit fontScale="90000"/>
          </a:bodyPr>
          <a:lstStyle/>
          <a:p>
            <a:r>
              <a:rPr lang="en-US" b="1" dirty="0" smtClean="0">
                <a:solidFill>
                  <a:schemeClr val="tx1"/>
                </a:solidFill>
              </a:rPr>
              <a:t>Annex VI : Prevention of  Air Pollution from Ships </a:t>
            </a:r>
            <a:r>
              <a:rPr lang="en-US" dirty="0" smtClean="0">
                <a:solidFill>
                  <a:schemeClr val="tx1"/>
                </a:solidFill>
              </a:rPr>
              <a:t/>
            </a:r>
            <a:br>
              <a:rPr lang="en-US" dirty="0" smtClean="0">
                <a:solidFill>
                  <a:schemeClr val="tx1"/>
                </a:solidFill>
              </a:rPr>
            </a:br>
            <a:endParaRPr lang="fa-IR" dirty="0"/>
          </a:p>
        </p:txBody>
      </p:sp>
      <p:sp>
        <p:nvSpPr>
          <p:cNvPr id="3" name="Content Placeholder 2"/>
          <p:cNvSpPr>
            <a:spLocks noGrp="1"/>
          </p:cNvSpPr>
          <p:nvPr>
            <p:ph sz="quarter" idx="1"/>
          </p:nvPr>
        </p:nvSpPr>
        <p:spPr>
          <a:xfrm>
            <a:off x="301752" y="1527048"/>
            <a:ext cx="8503920" cy="5102352"/>
          </a:xfrm>
        </p:spPr>
        <p:txBody>
          <a:bodyPr>
            <a:normAutofit fontScale="77500" lnSpcReduction="20000"/>
          </a:bodyPr>
          <a:lstStyle/>
          <a:p>
            <a:pPr algn="l" rtl="0"/>
            <a:r>
              <a:rPr lang="en-US" dirty="0" smtClean="0"/>
              <a:t>Prohibits deliberate emissions of ozone depleting substances, which include </a:t>
            </a:r>
            <a:r>
              <a:rPr lang="en-US" dirty="0" err="1" smtClean="0"/>
              <a:t>halons</a:t>
            </a:r>
            <a:r>
              <a:rPr lang="en-US" dirty="0" smtClean="0"/>
              <a:t> and chlorofluorocarbons (CFCs). </a:t>
            </a:r>
          </a:p>
          <a:p>
            <a:pPr algn="l" rtl="0">
              <a:buNone/>
            </a:pPr>
            <a:r>
              <a:rPr lang="en-US" dirty="0" smtClean="0"/>
              <a:t> </a:t>
            </a:r>
          </a:p>
          <a:p>
            <a:pPr algn="l" rtl="0"/>
            <a:r>
              <a:rPr lang="en-US" dirty="0" smtClean="0"/>
              <a:t>New installations containing ozone-depleting substances are prohibited on all ships. </a:t>
            </a:r>
          </a:p>
          <a:p>
            <a:pPr algn="l" rtl="0">
              <a:buNone/>
            </a:pPr>
            <a:r>
              <a:rPr lang="en-US" dirty="0" smtClean="0"/>
              <a:t> </a:t>
            </a:r>
          </a:p>
          <a:p>
            <a:pPr algn="l" rtl="0"/>
            <a:r>
              <a:rPr lang="en-US" dirty="0" smtClean="0"/>
              <a:t>New installations containing hydro-chlorofluorocarbons (HCFCs) are permitted until 1 January 2020. </a:t>
            </a:r>
          </a:p>
          <a:p>
            <a:pPr algn="l" rtl="0">
              <a:buNone/>
            </a:pPr>
            <a:r>
              <a:rPr lang="en-US" dirty="0" smtClean="0"/>
              <a:t> </a:t>
            </a:r>
          </a:p>
          <a:p>
            <a:pPr algn="l" rtl="0"/>
            <a:r>
              <a:rPr lang="en-US" dirty="0" smtClean="0"/>
              <a:t>Sets limits on emissions of nitrogen oxides (</a:t>
            </a:r>
            <a:r>
              <a:rPr lang="en-US" dirty="0" err="1" smtClean="0"/>
              <a:t>NOx</a:t>
            </a:r>
            <a:r>
              <a:rPr lang="en-US" dirty="0" smtClean="0"/>
              <a:t>) from diesel engines. A mandatory </a:t>
            </a:r>
            <a:r>
              <a:rPr lang="en-US" dirty="0" err="1" smtClean="0"/>
              <a:t>NOx</a:t>
            </a:r>
            <a:r>
              <a:rPr lang="en-US" dirty="0" smtClean="0"/>
              <a:t> Technical Code, developed by IMO, defines how this is to be done.</a:t>
            </a:r>
          </a:p>
          <a:p>
            <a:pPr algn="l" rtl="0">
              <a:buNone/>
            </a:pPr>
            <a:r>
              <a:rPr lang="en-US" dirty="0" smtClean="0"/>
              <a:t> </a:t>
            </a:r>
          </a:p>
          <a:p>
            <a:pPr algn="l" rtl="0"/>
            <a:r>
              <a:rPr lang="en-US" dirty="0" smtClean="0"/>
              <a:t>Also prohibits the incineration on board ship of certain products, such as contaminated packaging materials and polychlorinated biphenyls (PCBs).</a:t>
            </a:r>
          </a:p>
          <a:p>
            <a:endParaRPr lang="fa-I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Discharge of oil as per Annex-1</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p:txBody>
          <a:bodyPr>
            <a:normAutofit fontScale="85000" lnSpcReduction="20000"/>
          </a:bodyPr>
          <a:lstStyle/>
          <a:p>
            <a:pPr algn="just" rtl="0">
              <a:buNone/>
            </a:pPr>
            <a:r>
              <a:rPr lang="en-US" dirty="0" smtClean="0"/>
              <a:t>    Processed bilge water generated from machinery spaces of tankers (150 GT and above) and cargo ships (400GT and above) are allowed to discharge if following conditions are met:</a:t>
            </a:r>
          </a:p>
          <a:p>
            <a:pPr algn="just" rtl="0">
              <a:buNone/>
            </a:pPr>
            <a:endParaRPr lang="en-US" dirty="0" smtClean="0"/>
          </a:p>
          <a:p>
            <a:pPr algn="just" rtl="0"/>
            <a:r>
              <a:rPr lang="en-US" dirty="0" smtClean="0"/>
              <a:t>Ship is not in </a:t>
            </a:r>
            <a:r>
              <a:rPr lang="en-US" dirty="0" smtClean="0">
                <a:hlinkClick r:id="rId3"/>
              </a:rPr>
              <a:t>special areas</a:t>
            </a:r>
            <a:r>
              <a:rPr lang="en-US" dirty="0" smtClean="0"/>
              <a:t>.</a:t>
            </a:r>
          </a:p>
          <a:p>
            <a:pPr algn="just" rtl="0"/>
            <a:r>
              <a:rPr lang="en-US" dirty="0" smtClean="0"/>
              <a:t>Not generated in </a:t>
            </a:r>
            <a:r>
              <a:rPr lang="en-US" dirty="0" err="1" smtClean="0"/>
              <a:t>pumproom</a:t>
            </a:r>
            <a:r>
              <a:rPr lang="en-US" dirty="0" smtClean="0"/>
              <a:t>.</a:t>
            </a:r>
          </a:p>
          <a:p>
            <a:pPr algn="just" rtl="0"/>
            <a:r>
              <a:rPr lang="en-US" dirty="0" smtClean="0"/>
              <a:t>No oil residue mixed.</a:t>
            </a:r>
          </a:p>
          <a:p>
            <a:pPr algn="just" rtl="0"/>
            <a:r>
              <a:rPr lang="en-US" dirty="0" smtClean="0"/>
              <a:t>Ship in en-route.</a:t>
            </a:r>
          </a:p>
          <a:p>
            <a:pPr algn="just" rtl="0"/>
            <a:r>
              <a:rPr lang="en-US" dirty="0" smtClean="0"/>
              <a:t>Oil content not more than 15ppm.</a:t>
            </a:r>
          </a:p>
          <a:p>
            <a:pPr algn="just" rtl="0"/>
            <a:r>
              <a:rPr lang="en-US" dirty="0" smtClean="0"/>
              <a:t>Ship has operational oil filtering equipment.</a:t>
            </a:r>
          </a:p>
          <a:p>
            <a:pPr algn="just" rtl="0"/>
            <a:r>
              <a:rPr lang="en-US" dirty="0" smtClean="0"/>
              <a:t>Automatic stopping device fitted to ensure not more than 15ppm oil discharge.</a:t>
            </a:r>
          </a:p>
          <a:p>
            <a:pPr algn="just"/>
            <a:endParaRPr lang="fa-I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5800"/>
            <a:ext cx="8534400" cy="758952"/>
          </a:xfrm>
        </p:spPr>
        <p:txBody>
          <a:bodyPr>
            <a:noAutofit/>
          </a:bodyPr>
          <a:lstStyle/>
          <a:p>
            <a:r>
              <a:rPr lang="en-US" sz="2800" b="1" dirty="0" smtClean="0">
                <a:solidFill>
                  <a:schemeClr val="tx1"/>
                </a:solidFill>
              </a:rPr>
              <a:t>Danger message as per SOLAS, CH-V, Reg-31</a:t>
            </a:r>
            <a:r>
              <a:rPr lang="en-US" sz="2800" dirty="0" smtClean="0">
                <a:solidFill>
                  <a:schemeClr val="tx1"/>
                </a:solidFill>
              </a:rPr>
              <a:t/>
            </a:r>
            <a:br>
              <a:rPr lang="en-US" sz="2800" dirty="0" smtClean="0">
                <a:solidFill>
                  <a:schemeClr val="tx1"/>
                </a:solidFill>
              </a:rPr>
            </a:br>
            <a:endParaRPr lang="fa-IR" sz="2800" dirty="0">
              <a:solidFill>
                <a:schemeClr val="tx1"/>
              </a:solidFill>
            </a:endParaRPr>
          </a:p>
        </p:txBody>
      </p:sp>
      <p:sp>
        <p:nvSpPr>
          <p:cNvPr id="3" name="Content Placeholder 2"/>
          <p:cNvSpPr>
            <a:spLocks noGrp="1"/>
          </p:cNvSpPr>
          <p:nvPr>
            <p:ph sz="quarter" idx="1"/>
          </p:nvPr>
        </p:nvSpPr>
        <p:spPr/>
        <p:txBody>
          <a:bodyPr>
            <a:normAutofit fontScale="85000" lnSpcReduction="20000"/>
          </a:bodyPr>
          <a:lstStyle/>
          <a:p>
            <a:pPr algn="l" rtl="0">
              <a:buNone/>
            </a:pPr>
            <a:r>
              <a:rPr lang="en-US" dirty="0" smtClean="0"/>
              <a:t>The master of every ship which meets the following </a:t>
            </a:r>
          </a:p>
          <a:p>
            <a:pPr algn="l" rtl="0"/>
            <a:r>
              <a:rPr lang="en-US" dirty="0" smtClean="0"/>
              <a:t>Dangerous Ice.</a:t>
            </a:r>
          </a:p>
          <a:p>
            <a:pPr algn="l" rtl="0"/>
            <a:r>
              <a:rPr lang="en-US" dirty="0" smtClean="0"/>
              <a:t>Dangerous Derelict.</a:t>
            </a:r>
          </a:p>
          <a:p>
            <a:pPr algn="l" rtl="0"/>
            <a:r>
              <a:rPr lang="en-US" dirty="0" smtClean="0"/>
              <a:t>Any other direct danger to navigation.</a:t>
            </a:r>
          </a:p>
          <a:p>
            <a:pPr algn="l" rtl="0"/>
            <a:r>
              <a:rPr lang="en-US" dirty="0" smtClean="0"/>
              <a:t>A TRS </a:t>
            </a:r>
          </a:p>
          <a:p>
            <a:pPr algn="l" rtl="0"/>
            <a:r>
              <a:rPr lang="en-US" dirty="0" smtClean="0"/>
              <a:t>Encounter sub freezing air temperature associated with gale force wind causing ice accretion.</a:t>
            </a:r>
          </a:p>
          <a:p>
            <a:pPr algn="l" rtl="0"/>
            <a:r>
              <a:rPr lang="en-US" dirty="0" smtClean="0"/>
              <a:t>Winds of force 10 or above for which no warning has been received.</a:t>
            </a:r>
          </a:p>
          <a:p>
            <a:pPr algn="l" rtl="0"/>
            <a:r>
              <a:rPr lang="en-US" dirty="0" smtClean="0"/>
              <a:t>Is bound to communicate the information by all means to all ships &amp; the costal authority.</a:t>
            </a:r>
          </a:p>
          <a:p>
            <a:pPr algn="l" rtl="0"/>
            <a:r>
              <a:rPr lang="en-US" dirty="0" smtClean="0"/>
              <a:t>Form is not obligatory, may be in plain language (preferable English) or by ICS.</a:t>
            </a:r>
          </a:p>
          <a:p>
            <a:pPr algn="l"/>
            <a:endParaRPr lang="fa-I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rmAutofit fontScale="90000"/>
          </a:bodyPr>
          <a:lstStyle/>
          <a:p>
            <a:r>
              <a:rPr lang="en-US" b="1" dirty="0" smtClean="0">
                <a:solidFill>
                  <a:schemeClr val="tx1"/>
                </a:solidFill>
              </a:rPr>
              <a:t>OIL RECORD BOOK</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152400" y="1447800"/>
            <a:ext cx="8991600" cy="5330952"/>
          </a:xfrm>
        </p:spPr>
        <p:txBody>
          <a:bodyPr>
            <a:normAutofit lnSpcReduction="10000"/>
          </a:bodyPr>
          <a:lstStyle/>
          <a:p>
            <a:pPr algn="l" rtl="0">
              <a:buNone/>
            </a:pPr>
            <a:r>
              <a:rPr lang="en-US" sz="2000" b="1" dirty="0" smtClean="0"/>
              <a:t>Contents of part-1</a:t>
            </a:r>
            <a:endParaRPr lang="en-US" sz="2000" dirty="0" smtClean="0"/>
          </a:p>
          <a:p>
            <a:pPr algn="l" rtl="0"/>
            <a:r>
              <a:rPr lang="en-US" sz="2000" dirty="0" smtClean="0"/>
              <a:t>Ballasting or cleaning of fuel oil tanks.</a:t>
            </a:r>
          </a:p>
          <a:p>
            <a:pPr algn="l" rtl="0"/>
            <a:r>
              <a:rPr lang="en-US" sz="2000" dirty="0" smtClean="0"/>
              <a:t>Discharging of dirty ballast and cleaning water.</a:t>
            </a:r>
          </a:p>
          <a:p>
            <a:pPr algn="l" rtl="0"/>
            <a:r>
              <a:rPr lang="en-US" sz="2000" dirty="0" smtClean="0"/>
              <a:t>Disposal of oil residues (sludge).</a:t>
            </a:r>
          </a:p>
          <a:p>
            <a:pPr algn="l" rtl="0"/>
            <a:r>
              <a:rPr lang="en-US" sz="2000" dirty="0" smtClean="0"/>
              <a:t>Discharge overboard / disposal of machinery space bilge.</a:t>
            </a:r>
          </a:p>
          <a:p>
            <a:pPr algn="l" rtl="0">
              <a:buNone/>
            </a:pPr>
            <a:r>
              <a:rPr lang="en-US" sz="2000" b="1" dirty="0" smtClean="0"/>
              <a:t>Contents of part-2</a:t>
            </a:r>
            <a:endParaRPr lang="en-US" sz="2000" dirty="0" smtClean="0"/>
          </a:p>
          <a:p>
            <a:pPr algn="l" rtl="0"/>
            <a:r>
              <a:rPr lang="en-US" sz="2000" dirty="0" smtClean="0"/>
              <a:t>Loading, discharging and internal transfer of cargo.</a:t>
            </a:r>
          </a:p>
          <a:p>
            <a:pPr algn="l" rtl="0"/>
            <a:r>
              <a:rPr lang="en-US" sz="2000" dirty="0" smtClean="0"/>
              <a:t>Ballasting of cargo tanks and dedicated CBT (clean ballast tank).</a:t>
            </a:r>
          </a:p>
          <a:p>
            <a:pPr algn="l" rtl="0"/>
            <a:r>
              <a:rPr lang="en-US" sz="2000" dirty="0" smtClean="0"/>
              <a:t>Cleaning of cargo tanks including COW (crude oil washing).</a:t>
            </a:r>
          </a:p>
          <a:p>
            <a:pPr algn="l" rtl="0"/>
            <a:r>
              <a:rPr lang="en-US" sz="2000" dirty="0" smtClean="0"/>
              <a:t>Discharge of ballast from COT and CBT. (Not SBT- segregated ballast tank).</a:t>
            </a:r>
          </a:p>
          <a:p>
            <a:pPr algn="l" rtl="0"/>
            <a:r>
              <a:rPr lang="en-US" sz="2000" dirty="0" smtClean="0"/>
              <a:t>Discharge of water from slop tanks.</a:t>
            </a:r>
          </a:p>
          <a:p>
            <a:pPr algn="l" rtl="0"/>
            <a:r>
              <a:rPr lang="en-US" sz="2000" dirty="0" smtClean="0"/>
              <a:t>Closing of valves after slop tanks discharge.</a:t>
            </a:r>
          </a:p>
          <a:p>
            <a:pPr algn="l" rtl="0"/>
            <a:r>
              <a:rPr lang="en-US" sz="2000" dirty="0" smtClean="0"/>
              <a:t>Closing of valves to isolate dedicated clean ballast tanks from cargo and stripping lines.</a:t>
            </a:r>
          </a:p>
          <a:p>
            <a:pPr algn="l" rtl="0"/>
            <a:r>
              <a:rPr lang="en-US" sz="2000" dirty="0" smtClean="0"/>
              <a:t>Disposal of residues.</a:t>
            </a:r>
          </a:p>
          <a:p>
            <a:pPr algn="l"/>
            <a:endParaRPr lang="fa-IR" sz="2000" dirty="0"/>
          </a:p>
        </p:txBody>
      </p:sp>
      <p:sp>
        <p:nvSpPr>
          <p:cNvPr id="4" name="Rectangle 3"/>
          <p:cNvSpPr/>
          <p:nvPr/>
        </p:nvSpPr>
        <p:spPr>
          <a:xfrm>
            <a:off x="3657600" y="762000"/>
            <a:ext cx="1840568" cy="523220"/>
          </a:xfrm>
          <a:prstGeom prst="rect">
            <a:avLst/>
          </a:prstGeom>
        </p:spPr>
        <p:txBody>
          <a:bodyPr wrap="none">
            <a:spAutoFit/>
          </a:bodyPr>
          <a:lstStyle/>
          <a:p>
            <a:r>
              <a:rPr lang="en-US" sz="2800" b="1" dirty="0" smtClean="0"/>
              <a:t>Contents</a:t>
            </a:r>
            <a:endParaRPr lang="en-US" sz="28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pPr rtl="0"/>
            <a:r>
              <a:rPr lang="en-US" b="1" dirty="0" smtClean="0">
                <a:solidFill>
                  <a:schemeClr val="tx1"/>
                </a:solidFill>
              </a:rPr>
              <a:t>SOPEP  Contents</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92500" lnSpcReduction="20000"/>
          </a:bodyPr>
          <a:lstStyle/>
          <a:p>
            <a:pPr algn="just" rtl="0"/>
            <a:r>
              <a:rPr lang="en-US" sz="2400" dirty="0" smtClean="0"/>
              <a:t>The procedures to be followed by master (over all in charge) to report an oil pollution incident.</a:t>
            </a:r>
          </a:p>
          <a:p>
            <a:pPr algn="just" rtl="0"/>
            <a:endParaRPr lang="en-US" sz="2400" dirty="0" smtClean="0"/>
          </a:p>
          <a:p>
            <a:pPr algn="just" rtl="0"/>
            <a:r>
              <a:rPr lang="en-US" sz="2400" dirty="0" smtClean="0"/>
              <a:t>The list of persons or authorities to be contacted in the event of an oil pollution incident.</a:t>
            </a:r>
          </a:p>
          <a:p>
            <a:pPr algn="just" rtl="0"/>
            <a:endParaRPr lang="en-US" sz="2400" dirty="0" smtClean="0"/>
          </a:p>
          <a:p>
            <a:pPr algn="just" rtl="0"/>
            <a:r>
              <a:rPr lang="en-US" sz="2400" dirty="0" smtClean="0"/>
              <a:t>A detailed description of the action to be taken immediately by persons onboard to reduce or control the discharge of oil following the incident.</a:t>
            </a:r>
          </a:p>
          <a:p>
            <a:pPr algn="just" rtl="0"/>
            <a:endParaRPr lang="en-US" sz="2400" dirty="0" smtClean="0"/>
          </a:p>
          <a:p>
            <a:pPr algn="just" rtl="0"/>
            <a:r>
              <a:rPr lang="en-US" sz="2400" dirty="0" smtClean="0"/>
              <a:t>The procedures and point of control on the ship for coordinating shipboard action with national and local authorities in combating the pollution.</a:t>
            </a:r>
          </a:p>
          <a:p>
            <a:pPr algn="just" rtl="0"/>
            <a:endParaRPr lang="en-US" sz="2400" dirty="0" smtClean="0"/>
          </a:p>
          <a:p>
            <a:pPr algn="just" rtl="0"/>
            <a:r>
              <a:rPr lang="en-US" sz="2400" dirty="0" smtClean="0"/>
              <a:t>List of oil pollution equipments and their location.</a:t>
            </a:r>
          </a:p>
          <a:p>
            <a:pPr algn="just"/>
            <a:endParaRPr lang="fa-IR"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5048"/>
            <a:ext cx="8534400" cy="758952"/>
          </a:xfrm>
        </p:spPr>
        <p:txBody>
          <a:bodyPr>
            <a:normAutofit fontScale="90000"/>
          </a:bodyPr>
          <a:lstStyle/>
          <a:p>
            <a:r>
              <a:rPr lang="en-US" b="1" dirty="0" smtClean="0">
                <a:solidFill>
                  <a:schemeClr val="tx1"/>
                </a:solidFill>
              </a:rPr>
              <a:t>Master standing order</a:t>
            </a:r>
            <a:r>
              <a:rPr lang="en-US" dirty="0" smtClean="0">
                <a:solidFill>
                  <a:schemeClr val="tx1"/>
                </a:solidFill>
              </a:rPr>
              <a:t/>
            </a:r>
            <a:br>
              <a:rPr lang="en-US" dirty="0" smtClean="0">
                <a:solidFill>
                  <a:schemeClr val="tx1"/>
                </a:solidFill>
              </a:rPr>
            </a:br>
            <a:r>
              <a:rPr lang="en-US" sz="2700" b="1" dirty="0" smtClean="0">
                <a:solidFill>
                  <a:schemeClr val="tx1"/>
                </a:solidFill>
              </a:rPr>
              <a:t>Calling master as per STCW-95</a:t>
            </a:r>
            <a:r>
              <a:rPr lang="en-US" sz="2700" dirty="0" smtClean="0">
                <a:solidFill>
                  <a:schemeClr val="tx1"/>
                </a:solidFill>
              </a:rPr>
              <a:t/>
            </a:r>
            <a:br>
              <a:rPr lang="en-US" sz="2700"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228600" y="1374648"/>
            <a:ext cx="8686800" cy="5026152"/>
          </a:xfrm>
        </p:spPr>
        <p:txBody>
          <a:bodyPr>
            <a:noAutofit/>
          </a:bodyPr>
          <a:lstStyle/>
          <a:p>
            <a:pPr algn="just" rtl="0"/>
            <a:r>
              <a:rPr lang="en-US" sz="2100" dirty="0" smtClean="0"/>
              <a:t>If restricted visibility is encountered or expected. </a:t>
            </a:r>
          </a:p>
          <a:p>
            <a:pPr algn="just" rtl="0"/>
            <a:r>
              <a:rPr lang="en-US" sz="2100" dirty="0" smtClean="0"/>
              <a:t>If traffic conditions or movements of other ships are causing concern. </a:t>
            </a:r>
          </a:p>
          <a:p>
            <a:pPr algn="just" rtl="0"/>
            <a:r>
              <a:rPr lang="en-US" sz="2100" dirty="0" smtClean="0"/>
              <a:t>If difficulty is experienced in maintaining course. </a:t>
            </a:r>
          </a:p>
          <a:p>
            <a:pPr algn="just" rtl="0"/>
            <a:r>
              <a:rPr lang="en-US" sz="2100" dirty="0" smtClean="0"/>
              <a:t>On failure to sight land, a navigation mark or obtain soundings by the expected time. </a:t>
            </a:r>
          </a:p>
          <a:p>
            <a:pPr algn="just" rtl="0"/>
            <a:r>
              <a:rPr lang="en-US" sz="2100" dirty="0" smtClean="0"/>
              <a:t>If, unexpectedly, land or a navigation mark is sighted or change in sounding occurs. </a:t>
            </a:r>
          </a:p>
          <a:p>
            <a:pPr algn="just" rtl="0"/>
            <a:r>
              <a:rPr lang="en-US" sz="2100" dirty="0" smtClean="0"/>
              <a:t>On the breakdown of the engines, steering gear, or any essential navigational equipment. </a:t>
            </a:r>
          </a:p>
          <a:p>
            <a:pPr algn="just" rtl="0"/>
            <a:r>
              <a:rPr lang="en-US" sz="2100" dirty="0" smtClean="0"/>
              <a:t>In heavy weather, if in any doubt about the possibility of weather damage. </a:t>
            </a:r>
          </a:p>
          <a:p>
            <a:pPr algn="just" rtl="0"/>
            <a:r>
              <a:rPr lang="en-US" sz="2100" dirty="0" smtClean="0"/>
              <a:t>If the ship meets any hazard to navigation, such as ice or derelicts. </a:t>
            </a:r>
          </a:p>
          <a:p>
            <a:pPr algn="just" rtl="0"/>
            <a:r>
              <a:rPr lang="en-US" sz="2100" dirty="0" smtClean="0"/>
              <a:t>In any other emergency or situation in which the OOW is in any doubt. </a:t>
            </a:r>
          </a:p>
          <a:p>
            <a:pPr algn="just" rtl="0"/>
            <a:endParaRPr lang="fa-IR" sz="21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41248"/>
            <a:ext cx="8534400" cy="758952"/>
          </a:xfrm>
        </p:spPr>
        <p:txBody>
          <a:bodyPr>
            <a:normAutofit fontScale="90000"/>
          </a:bodyPr>
          <a:lstStyle/>
          <a:p>
            <a:pPr rtl="0"/>
            <a:r>
              <a:rPr lang="en-US" b="1" dirty="0" smtClean="0">
                <a:solidFill>
                  <a:schemeClr val="tx1"/>
                </a:solidFill>
              </a:rPr>
              <a:t>STCW Requirement </a:t>
            </a:r>
            <a:br>
              <a:rPr lang="en-US" b="1" dirty="0" smtClean="0">
                <a:solidFill>
                  <a:schemeClr val="tx1"/>
                </a:solidFill>
              </a:rPr>
            </a:br>
            <a:r>
              <a:rPr lang="en-US" b="1" dirty="0" smtClean="0">
                <a:solidFill>
                  <a:schemeClr val="tx1"/>
                </a:solidFill>
              </a:rPr>
              <a:t> chief officer Responsibilities</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295400"/>
            <a:ext cx="8503920" cy="5257800"/>
          </a:xfrm>
        </p:spPr>
        <p:txBody>
          <a:bodyPr>
            <a:normAutofit fontScale="70000" lnSpcReduction="20000"/>
          </a:bodyPr>
          <a:lstStyle/>
          <a:p>
            <a:pPr algn="l" rtl="0"/>
            <a:endParaRPr lang="en-US" dirty="0" smtClean="0"/>
          </a:p>
          <a:p>
            <a:pPr algn="l" rtl="0"/>
            <a:r>
              <a:rPr lang="en-US" dirty="0" smtClean="0"/>
              <a:t>Familiarization training</a:t>
            </a:r>
          </a:p>
          <a:p>
            <a:pPr algn="l" rtl="0"/>
            <a:r>
              <a:rPr lang="en-US" dirty="0" smtClean="0"/>
              <a:t>Basic training</a:t>
            </a:r>
          </a:p>
          <a:p>
            <a:pPr algn="l" rtl="0"/>
            <a:r>
              <a:rPr lang="en-US" dirty="0" smtClean="0"/>
              <a:t>Watch arrangement and  Rest hours for watch keeping officers and crews.</a:t>
            </a:r>
          </a:p>
          <a:p>
            <a:pPr algn="l" rtl="0"/>
            <a:r>
              <a:rPr lang="en-US" dirty="0" smtClean="0"/>
              <a:t>To conduct  familiarization training for new joining crew before being assigned to duties to familiar with shipboard equipment, operating procedures of various equipments.</a:t>
            </a:r>
          </a:p>
          <a:p>
            <a:pPr algn="l" rtl="0"/>
            <a:r>
              <a:rPr lang="en-US" dirty="0" smtClean="0"/>
              <a:t>To conduct basic training for watch keeping, safety and environment protection, emergency procedures.</a:t>
            </a:r>
          </a:p>
          <a:p>
            <a:pPr algn="l" rtl="0"/>
            <a:r>
              <a:rPr lang="en-US" dirty="0" smtClean="0"/>
              <a:t>To prepare onboard training programs for crew, cadet including junior officers. Example: Rigging pilot ladder. Understanding helm orders. Duties while berthing and un-berthing. Basic knowledge of deck maintenance and tools used on deck.</a:t>
            </a:r>
          </a:p>
          <a:p>
            <a:pPr algn="l" rtl="0"/>
            <a:r>
              <a:rPr lang="en-US" dirty="0" smtClean="0"/>
              <a:t>To monitor on their progress and skills and documented in training record books.</a:t>
            </a:r>
          </a:p>
          <a:p>
            <a:pPr algn="l" rtl="0"/>
            <a:r>
              <a:rPr lang="en-US" dirty="0" smtClean="0"/>
              <a:t>To maintain rest hours for watch officers and crews forming part of watch as per STCW-95.</a:t>
            </a:r>
          </a:p>
          <a:p>
            <a:pPr algn="l" rtl="0"/>
            <a:r>
              <a:rPr lang="en-US" dirty="0" smtClean="0"/>
              <a:t>To maintain the ship and equipment properly and ready for port state control inspection.</a:t>
            </a:r>
          </a:p>
          <a:p>
            <a:pPr algn="l"/>
            <a:endParaRPr lang="fa-I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6448"/>
            <a:ext cx="8534400" cy="758952"/>
          </a:xfrm>
        </p:spPr>
        <p:txBody>
          <a:bodyPr>
            <a:normAutofit fontScale="90000"/>
          </a:bodyPr>
          <a:lstStyle/>
          <a:p>
            <a:r>
              <a:rPr lang="en-US" b="1" dirty="0" smtClean="0">
                <a:solidFill>
                  <a:schemeClr val="tx1"/>
                </a:solidFill>
              </a:rPr>
              <a:t>Preparation for anchoring</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p:txBody>
          <a:bodyPr>
            <a:normAutofit fontScale="92500"/>
          </a:bodyPr>
          <a:lstStyle/>
          <a:p>
            <a:pPr algn="l" rtl="0">
              <a:lnSpc>
                <a:spcPct val="150000"/>
              </a:lnSpc>
            </a:pPr>
            <a:r>
              <a:rPr lang="en-US" dirty="0" smtClean="0"/>
              <a:t>Appropriate personnel with helmet, goggles, torches to be sent forward.</a:t>
            </a:r>
          </a:p>
          <a:p>
            <a:pPr algn="l" rtl="0">
              <a:lnSpc>
                <a:spcPct val="150000"/>
              </a:lnSpc>
            </a:pPr>
            <a:r>
              <a:rPr lang="en-US" dirty="0" smtClean="0"/>
              <a:t>Both the anchors to be cleared away.</a:t>
            </a:r>
          </a:p>
          <a:p>
            <a:pPr algn="l" rtl="0">
              <a:lnSpc>
                <a:spcPct val="150000"/>
              </a:lnSpc>
            </a:pPr>
            <a:r>
              <a:rPr lang="en-US" dirty="0" smtClean="0"/>
              <a:t>Check the windlass is working properly.</a:t>
            </a:r>
          </a:p>
          <a:p>
            <a:pPr algn="l" rtl="0">
              <a:lnSpc>
                <a:spcPct val="150000"/>
              </a:lnSpc>
            </a:pPr>
            <a:r>
              <a:rPr lang="en-US" dirty="0" smtClean="0"/>
              <a:t>Anchor being used to be lowered to </a:t>
            </a:r>
            <a:r>
              <a:rPr lang="en-US" dirty="0" err="1" smtClean="0">
                <a:hlinkClick r:id="rId3"/>
              </a:rPr>
              <a:t>cockbill</a:t>
            </a:r>
            <a:r>
              <a:rPr lang="en-US" dirty="0" smtClean="0"/>
              <a:t>.</a:t>
            </a:r>
          </a:p>
          <a:p>
            <a:pPr algn="l" rtl="0">
              <a:lnSpc>
                <a:spcPct val="150000"/>
              </a:lnSpc>
            </a:pPr>
            <a:r>
              <a:rPr lang="en-US" dirty="0" smtClean="0"/>
              <a:t>Anchors to be used alternately.</a:t>
            </a:r>
          </a:p>
          <a:p>
            <a:pPr algn="l" rtl="0">
              <a:lnSpc>
                <a:spcPct val="150000"/>
              </a:lnSpc>
            </a:pPr>
            <a:r>
              <a:rPr lang="en-US" dirty="0" smtClean="0"/>
              <a:t>The brake is screwed and windlass is taken out of gear.</a:t>
            </a:r>
          </a:p>
          <a:p>
            <a:pPr algn="l">
              <a:lnSpc>
                <a:spcPct val="150000"/>
              </a:lnSpc>
            </a:pPr>
            <a:endParaRPr lang="fa-I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41248"/>
            <a:ext cx="8534400" cy="758952"/>
          </a:xfrm>
        </p:spPr>
        <p:txBody>
          <a:bodyPr>
            <a:normAutofit fontScale="90000"/>
          </a:bodyPr>
          <a:lstStyle/>
          <a:p>
            <a:r>
              <a:rPr lang="en-US" b="1" dirty="0" smtClean="0">
                <a:solidFill>
                  <a:schemeClr val="tx1"/>
                </a:solidFill>
              </a:rPr>
              <a:t>Choice of anchorage</a:t>
            </a:r>
            <a:br>
              <a:rPr lang="en-US" b="1" dirty="0" smtClean="0">
                <a:solidFill>
                  <a:schemeClr val="tx1"/>
                </a:solidFill>
              </a:rPr>
            </a:br>
            <a:r>
              <a:rPr lang="en-US" dirty="0" smtClean="0">
                <a:solidFill>
                  <a:schemeClr val="tx1"/>
                </a:solidFill>
              </a:rPr>
              <a:t>various factors</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219200"/>
            <a:ext cx="8503920" cy="5334000"/>
          </a:xfrm>
        </p:spPr>
        <p:txBody>
          <a:bodyPr>
            <a:normAutofit fontScale="70000" lnSpcReduction="20000"/>
          </a:bodyPr>
          <a:lstStyle/>
          <a:p>
            <a:pPr algn="l" rtl="0"/>
            <a:endParaRPr lang="en-US" dirty="0" smtClean="0"/>
          </a:p>
          <a:p>
            <a:pPr algn="l" rtl="0">
              <a:lnSpc>
                <a:spcPct val="120000"/>
              </a:lnSpc>
            </a:pPr>
            <a:r>
              <a:rPr lang="en-US" dirty="0" smtClean="0"/>
              <a:t>Draft of the vessel. Depth of water.  Nature of seabed.</a:t>
            </a:r>
          </a:p>
          <a:p>
            <a:pPr algn="l" rtl="0">
              <a:lnSpc>
                <a:spcPct val="120000"/>
              </a:lnSpc>
            </a:pPr>
            <a:r>
              <a:rPr lang="en-US" dirty="0" smtClean="0"/>
              <a:t> Any obstruction on the seabed.</a:t>
            </a:r>
          </a:p>
          <a:p>
            <a:pPr algn="l" rtl="0">
              <a:lnSpc>
                <a:spcPct val="120000"/>
              </a:lnSpc>
            </a:pPr>
            <a:r>
              <a:rPr lang="en-US" dirty="0" smtClean="0"/>
              <a:t> Tide, tidal stream, direction and rate.</a:t>
            </a:r>
          </a:p>
          <a:p>
            <a:pPr algn="l" rtl="0">
              <a:lnSpc>
                <a:spcPct val="120000"/>
              </a:lnSpc>
            </a:pPr>
            <a:r>
              <a:rPr lang="en-US" dirty="0" smtClean="0"/>
              <a:t> Shelter from heavy weather, sea, swell.</a:t>
            </a:r>
          </a:p>
          <a:p>
            <a:pPr algn="l" rtl="0">
              <a:lnSpc>
                <a:spcPct val="120000"/>
              </a:lnSpc>
            </a:pPr>
            <a:r>
              <a:rPr lang="en-US" dirty="0" smtClean="0"/>
              <a:t> Security of the vessel.</a:t>
            </a:r>
          </a:p>
          <a:p>
            <a:pPr algn="l" rtl="0">
              <a:lnSpc>
                <a:spcPct val="120000"/>
              </a:lnSpc>
            </a:pPr>
            <a:r>
              <a:rPr lang="en-US" dirty="0" smtClean="0"/>
              <a:t> Length of stay.</a:t>
            </a:r>
          </a:p>
          <a:p>
            <a:pPr algn="l" rtl="0">
              <a:lnSpc>
                <a:spcPct val="120000"/>
              </a:lnSpc>
            </a:pPr>
            <a:r>
              <a:rPr lang="en-US" dirty="0" smtClean="0"/>
              <a:t> Purpose of anchoring, </a:t>
            </a:r>
            <a:r>
              <a:rPr lang="en-US" dirty="0" err="1" smtClean="0"/>
              <a:t>eg</a:t>
            </a:r>
            <a:r>
              <a:rPr lang="en-US" dirty="0" smtClean="0"/>
              <a:t>, cargo operation, repair, transferring of persons.</a:t>
            </a:r>
          </a:p>
          <a:p>
            <a:pPr algn="l" rtl="0">
              <a:lnSpc>
                <a:spcPct val="120000"/>
              </a:lnSpc>
            </a:pPr>
            <a:r>
              <a:rPr lang="en-US" dirty="0" smtClean="0"/>
              <a:t> Traffic density.</a:t>
            </a:r>
          </a:p>
          <a:p>
            <a:pPr algn="l" rtl="0">
              <a:lnSpc>
                <a:spcPct val="120000"/>
              </a:lnSpc>
            </a:pPr>
            <a:r>
              <a:rPr lang="en-US" dirty="0" smtClean="0"/>
              <a:t>Distance from shore.</a:t>
            </a:r>
          </a:p>
          <a:p>
            <a:pPr algn="l" rtl="0">
              <a:lnSpc>
                <a:spcPct val="120000"/>
              </a:lnSpc>
            </a:pPr>
            <a:r>
              <a:rPr lang="en-US" dirty="0" smtClean="0"/>
              <a:t> Size of vessel.</a:t>
            </a:r>
          </a:p>
          <a:p>
            <a:pPr algn="l" rtl="0">
              <a:lnSpc>
                <a:spcPct val="120000"/>
              </a:lnSpc>
            </a:pPr>
            <a:r>
              <a:rPr lang="en-US" dirty="0" smtClean="0"/>
              <a:t> Loaded/ballast condition.</a:t>
            </a:r>
          </a:p>
          <a:p>
            <a:pPr algn="l" rtl="0">
              <a:lnSpc>
                <a:spcPct val="120000"/>
              </a:lnSpc>
            </a:pPr>
            <a:r>
              <a:rPr lang="en-US" dirty="0" smtClean="0"/>
              <a:t> Type of cargo.</a:t>
            </a:r>
          </a:p>
          <a:p>
            <a:pPr algn="l" rtl="0">
              <a:lnSpc>
                <a:spcPct val="120000"/>
              </a:lnSpc>
            </a:pPr>
            <a:r>
              <a:rPr lang="en-US" dirty="0" smtClean="0"/>
              <a:t> Requirement of port.</a:t>
            </a:r>
          </a:p>
          <a:p>
            <a:pPr algn="l" rtl="0"/>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solidFill>
                  <a:schemeClr val="tx1"/>
                </a:solidFill>
              </a:rPr>
              <a:t>Amendments to the international regulations </a:t>
            </a:r>
            <a:br>
              <a:rPr lang="en-US" sz="2400" b="1" dirty="0" smtClean="0">
                <a:solidFill>
                  <a:schemeClr val="tx1"/>
                </a:solidFill>
              </a:rPr>
            </a:br>
            <a:r>
              <a:rPr lang="en-US" sz="2400" b="1" dirty="0" smtClean="0">
                <a:solidFill>
                  <a:schemeClr val="tx1"/>
                </a:solidFill>
              </a:rPr>
              <a:t>for preventing collisions at sea, 1972</a:t>
            </a:r>
            <a:endParaRPr lang="fa-IR" sz="2400" dirty="0">
              <a:solidFill>
                <a:schemeClr val="tx1"/>
              </a:solidFill>
            </a:endParaRPr>
          </a:p>
        </p:txBody>
      </p:sp>
      <p:sp>
        <p:nvSpPr>
          <p:cNvPr id="3" name="Content Placeholder 2"/>
          <p:cNvSpPr>
            <a:spLocks noGrp="1"/>
          </p:cNvSpPr>
          <p:nvPr>
            <p:ph sz="quarter" idx="1"/>
          </p:nvPr>
        </p:nvSpPr>
        <p:spPr/>
        <p:txBody>
          <a:bodyPr>
            <a:normAutofit lnSpcReduction="10000"/>
          </a:bodyPr>
          <a:lstStyle/>
          <a:p>
            <a:pPr algn="l" rtl="0">
              <a:buNone/>
            </a:pPr>
            <a:r>
              <a:rPr lang="en-US" dirty="0" smtClean="0"/>
              <a:t>After existing part E (Exemptions), a new part F is added to read as follows:</a:t>
            </a:r>
          </a:p>
          <a:p>
            <a:pPr algn="l" rtl="0">
              <a:buNone/>
            </a:pPr>
            <a:r>
              <a:rPr lang="en-US" sz="1800" dirty="0" smtClean="0"/>
              <a:t> </a:t>
            </a:r>
            <a:r>
              <a:rPr lang="en-US" sz="1800" u="sng" dirty="0" smtClean="0">
                <a:solidFill>
                  <a:srgbClr val="FF0000"/>
                </a:solidFill>
              </a:rPr>
              <a:t>PART F:</a:t>
            </a:r>
            <a:r>
              <a:rPr lang="en-US" sz="1800" u="sng" dirty="0" smtClean="0"/>
              <a:t> </a:t>
            </a:r>
            <a:r>
              <a:rPr lang="en-US" sz="1800" dirty="0" smtClean="0"/>
              <a:t>Verification of compliance with the provisions of the Convention </a:t>
            </a:r>
          </a:p>
          <a:p>
            <a:pPr algn="l" rtl="0"/>
            <a:r>
              <a:rPr lang="en-US" sz="1800" b="1" dirty="0" smtClean="0"/>
              <a:t>Rule 39 ; </a:t>
            </a:r>
            <a:r>
              <a:rPr lang="en-US" sz="1800" i="1" dirty="0" smtClean="0"/>
              <a:t>Definitions : Audit , Audit Scheme , Code for Implementation , Audit Standard .</a:t>
            </a:r>
          </a:p>
          <a:p>
            <a:pPr algn="l" rtl="0"/>
            <a:r>
              <a:rPr lang="en-US" sz="1800" b="1" dirty="0" smtClean="0"/>
              <a:t>Rule 40; </a:t>
            </a:r>
            <a:r>
              <a:rPr lang="en-US" sz="1800" i="1" dirty="0" smtClean="0"/>
              <a:t>Application </a:t>
            </a:r>
          </a:p>
          <a:p>
            <a:pPr algn="l" rtl="0">
              <a:buNone/>
            </a:pPr>
            <a:r>
              <a:rPr lang="en-US" sz="1800" dirty="0" smtClean="0"/>
              <a:t>     Contracting Parties shall use the provisions of the Code for Implementation in the execution of their obligations and responsibilities contained in the present Convention. </a:t>
            </a:r>
          </a:p>
          <a:p>
            <a:pPr algn="l" rtl="0"/>
            <a:r>
              <a:rPr lang="en-US" sz="1800" b="1" dirty="0" smtClean="0"/>
              <a:t>Rule 41; </a:t>
            </a:r>
            <a:r>
              <a:rPr lang="en-US" sz="1800" i="1" dirty="0" smtClean="0"/>
              <a:t>Verification of compliance </a:t>
            </a:r>
          </a:p>
          <a:p>
            <a:pPr marL="342900" indent="-342900" algn="l" rtl="0">
              <a:buNone/>
            </a:pPr>
            <a:r>
              <a:rPr lang="en-US" sz="1800" dirty="0" smtClean="0"/>
              <a:t>a)  Every Contracting Party shall be subject to </a:t>
            </a:r>
            <a:r>
              <a:rPr lang="en-US" sz="1800" dirty="0" smtClean="0">
                <a:solidFill>
                  <a:srgbClr val="FF0000"/>
                </a:solidFill>
              </a:rPr>
              <a:t>periodic audits by the Organization </a:t>
            </a:r>
            <a:r>
              <a:rPr lang="en-US" sz="1800" dirty="0" smtClean="0"/>
              <a:t>in accordance with the audit standard to verify compliance with and implementation of the present Convention. ..</a:t>
            </a:r>
          </a:p>
          <a:p>
            <a:pPr marL="342900" indent="-342900" algn="l" rtl="0">
              <a:buNone/>
            </a:pPr>
            <a:r>
              <a:rPr lang="en-US" sz="1800" dirty="0" smtClean="0"/>
              <a:t>b), C), d)</a:t>
            </a:r>
            <a:endParaRPr lang="fa-IR" sz="1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rmAutofit fontScale="90000"/>
          </a:bodyPr>
          <a:lstStyle/>
          <a:p>
            <a:r>
              <a:rPr lang="en-US" b="1" dirty="0" smtClean="0">
                <a:solidFill>
                  <a:schemeClr val="tx1"/>
                </a:solidFill>
              </a:rPr>
              <a:t>Amount of cable to use</a:t>
            </a:r>
            <a:r>
              <a:rPr lang="en-US" dirty="0" smtClean="0">
                <a:solidFill>
                  <a:schemeClr val="tx1"/>
                </a:solidFill>
              </a:rPr>
              <a:t/>
            </a:r>
            <a:br>
              <a:rPr lang="en-US" dirty="0" smtClean="0">
                <a:solidFill>
                  <a:schemeClr val="tx1"/>
                </a:solidFill>
              </a:rPr>
            </a:br>
            <a:r>
              <a:rPr lang="en-US" dirty="0" smtClean="0">
                <a:solidFill>
                  <a:schemeClr val="tx1"/>
                </a:solidFill>
              </a:rPr>
              <a:t>several factors</a:t>
            </a:r>
            <a:endParaRPr lang="fa-IR" dirty="0">
              <a:solidFill>
                <a:schemeClr val="tx1"/>
              </a:solidFill>
            </a:endParaRPr>
          </a:p>
        </p:txBody>
      </p:sp>
      <p:sp>
        <p:nvSpPr>
          <p:cNvPr id="3" name="Content Placeholder 2"/>
          <p:cNvSpPr>
            <a:spLocks noGrp="1"/>
          </p:cNvSpPr>
          <p:nvPr>
            <p:ph sz="quarter" idx="1"/>
          </p:nvPr>
        </p:nvSpPr>
        <p:spPr>
          <a:xfrm>
            <a:off x="301752" y="1371600"/>
            <a:ext cx="8503920" cy="5105400"/>
          </a:xfrm>
        </p:spPr>
        <p:txBody>
          <a:bodyPr>
            <a:noAutofit/>
          </a:bodyPr>
          <a:lstStyle/>
          <a:p>
            <a:pPr algn="just" rtl="0">
              <a:lnSpc>
                <a:spcPct val="170000"/>
              </a:lnSpc>
            </a:pPr>
            <a:r>
              <a:rPr lang="en-US" sz="1700" dirty="0" smtClean="0"/>
              <a:t>Nature of the holding ground.  ( Stiff clay, rock, shells and stones are poor holding ground. Mud can be a good holding ground.)</a:t>
            </a:r>
          </a:p>
          <a:p>
            <a:pPr algn="just" rtl="0">
              <a:lnSpc>
                <a:spcPct val="170000"/>
              </a:lnSpc>
            </a:pPr>
            <a:r>
              <a:rPr lang="en-US" sz="1700" dirty="0" smtClean="0"/>
              <a:t>Amount of swinging room available for the ship as the wind or stream changes direction.</a:t>
            </a:r>
          </a:p>
          <a:p>
            <a:pPr algn="just" rtl="0">
              <a:lnSpc>
                <a:spcPct val="170000"/>
              </a:lnSpc>
            </a:pPr>
            <a:r>
              <a:rPr lang="en-US" sz="1700" dirty="0" smtClean="0"/>
              <a:t> Degree of exposure to bad weather in the anchorage.</a:t>
            </a:r>
          </a:p>
          <a:p>
            <a:pPr algn="just" rtl="0">
              <a:lnSpc>
                <a:spcPct val="170000"/>
              </a:lnSpc>
            </a:pPr>
            <a:r>
              <a:rPr lang="en-US" sz="1700" dirty="0" smtClean="0"/>
              <a:t>Strength of wind or stream. As it increases, the ship moves stern. The cable is lifted from the bottom and it becomes </a:t>
            </a:r>
            <a:r>
              <a:rPr lang="en-US" sz="1700" dirty="0" smtClean="0">
                <a:hlinkClick r:id="rId3"/>
              </a:rPr>
              <a:t>long stay</a:t>
            </a:r>
            <a:r>
              <a:rPr lang="en-US" sz="1700" dirty="0" smtClean="0"/>
              <a:t>.</a:t>
            </a:r>
          </a:p>
          <a:p>
            <a:pPr algn="just" rtl="0">
              <a:lnSpc>
                <a:spcPct val="170000"/>
              </a:lnSpc>
            </a:pPr>
            <a:r>
              <a:rPr lang="en-US" sz="1700" dirty="0" smtClean="0"/>
              <a:t>Duration of stay at the anchorage.</a:t>
            </a:r>
          </a:p>
          <a:p>
            <a:pPr algn="just" rtl="0">
              <a:lnSpc>
                <a:spcPct val="170000"/>
              </a:lnSpc>
            </a:pPr>
            <a:r>
              <a:rPr lang="en-US" sz="1700" dirty="0" smtClean="0"/>
              <a:t>Type of anchor and cable.</a:t>
            </a:r>
          </a:p>
          <a:p>
            <a:pPr algn="just" rtl="0">
              <a:lnSpc>
                <a:spcPct val="170000"/>
              </a:lnSpc>
            </a:pPr>
            <a:r>
              <a:rPr lang="en-US" sz="1700" dirty="0" smtClean="0"/>
              <a:t>Length of mild steel cable may be taken approximately 25√D (D is depth of water).</a:t>
            </a:r>
          </a:p>
          <a:p>
            <a:pPr algn="just">
              <a:lnSpc>
                <a:spcPct val="170000"/>
              </a:lnSpc>
            </a:pPr>
            <a:endParaRPr lang="fa-IR" sz="17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Autofit/>
          </a:bodyPr>
          <a:lstStyle/>
          <a:p>
            <a:r>
              <a:rPr lang="en-US" sz="3200" b="1" dirty="0" smtClean="0">
                <a:solidFill>
                  <a:schemeClr val="tx1"/>
                </a:solidFill>
              </a:rPr>
              <a:t>Cares of Anchors Chain</a:t>
            </a:r>
            <a:br>
              <a:rPr lang="en-US" sz="3200" b="1" dirty="0" smtClean="0">
                <a:solidFill>
                  <a:schemeClr val="tx1"/>
                </a:solidFill>
              </a:rPr>
            </a:br>
            <a:endParaRPr lang="fa-IR" sz="3200" b="1" dirty="0">
              <a:solidFill>
                <a:schemeClr val="tx1"/>
              </a:solidFill>
            </a:endParaRPr>
          </a:p>
        </p:txBody>
      </p:sp>
      <p:sp>
        <p:nvSpPr>
          <p:cNvPr id="3" name="Content Placeholder 2"/>
          <p:cNvSpPr>
            <a:spLocks noGrp="1"/>
          </p:cNvSpPr>
          <p:nvPr>
            <p:ph sz="quarter" idx="1"/>
          </p:nvPr>
        </p:nvSpPr>
        <p:spPr>
          <a:xfrm>
            <a:off x="301752" y="1527048"/>
            <a:ext cx="8503920" cy="5026152"/>
          </a:xfrm>
        </p:spPr>
        <p:txBody>
          <a:bodyPr>
            <a:normAutofit fontScale="77500" lnSpcReduction="20000"/>
          </a:bodyPr>
          <a:lstStyle/>
          <a:p>
            <a:pPr algn="l" rtl="0">
              <a:lnSpc>
                <a:spcPct val="120000"/>
              </a:lnSpc>
            </a:pPr>
            <a:r>
              <a:rPr lang="en-US" dirty="0" smtClean="0"/>
              <a:t>Wash regularly after use.</a:t>
            </a:r>
          </a:p>
          <a:p>
            <a:pPr algn="l" rtl="0">
              <a:lnSpc>
                <a:spcPct val="120000"/>
              </a:lnSpc>
            </a:pPr>
            <a:r>
              <a:rPr lang="en-US" dirty="0" smtClean="0"/>
              <a:t>Chain lies in the chain locker becomes brittle.</a:t>
            </a:r>
          </a:p>
          <a:p>
            <a:pPr algn="l" rtl="0">
              <a:lnSpc>
                <a:spcPct val="120000"/>
              </a:lnSpc>
            </a:pPr>
            <a:r>
              <a:rPr lang="en-US" dirty="0" smtClean="0"/>
              <a:t>Range in dry dock or whenever a suitable occasion arises.</a:t>
            </a:r>
          </a:p>
          <a:p>
            <a:pPr algn="l" rtl="0">
              <a:lnSpc>
                <a:spcPct val="120000"/>
              </a:lnSpc>
            </a:pPr>
            <a:r>
              <a:rPr lang="en-US" dirty="0" smtClean="0"/>
              <a:t>Transpose first 2 or 3 shackles (</a:t>
            </a:r>
            <a:r>
              <a:rPr lang="en-US" dirty="0" err="1" smtClean="0"/>
              <a:t>ie</a:t>
            </a:r>
            <a:r>
              <a:rPr lang="en-US" dirty="0" smtClean="0"/>
              <a:t>, change to inboard side) or change end for end.</a:t>
            </a:r>
          </a:p>
          <a:p>
            <a:pPr algn="l" rtl="0">
              <a:lnSpc>
                <a:spcPct val="120000"/>
              </a:lnSpc>
            </a:pPr>
            <a:r>
              <a:rPr lang="en-US" dirty="0" smtClean="0"/>
              <a:t>Remark the cable.</a:t>
            </a:r>
          </a:p>
          <a:p>
            <a:pPr algn="l" rtl="0">
              <a:lnSpc>
                <a:spcPct val="120000"/>
              </a:lnSpc>
            </a:pPr>
            <a:r>
              <a:rPr lang="en-US" dirty="0" smtClean="0"/>
              <a:t>Examine cables for wear and tear. </a:t>
            </a:r>
          </a:p>
          <a:p>
            <a:pPr algn="l" rtl="0">
              <a:lnSpc>
                <a:spcPct val="120000"/>
              </a:lnSpc>
            </a:pPr>
            <a:r>
              <a:rPr lang="en-US" dirty="0" smtClean="0"/>
              <a:t>Renew if more than 10% of bar diameter is wore down.</a:t>
            </a:r>
          </a:p>
          <a:p>
            <a:pPr algn="l" rtl="0">
              <a:lnSpc>
                <a:spcPct val="120000"/>
              </a:lnSpc>
            </a:pPr>
            <a:r>
              <a:rPr lang="en-US" dirty="0" smtClean="0"/>
              <a:t>Every links to be sounded with hammer for a clear ring.</a:t>
            </a:r>
          </a:p>
          <a:p>
            <a:pPr algn="l" rtl="0">
              <a:lnSpc>
                <a:spcPct val="120000"/>
              </a:lnSpc>
            </a:pPr>
            <a:r>
              <a:rPr lang="en-US" dirty="0" smtClean="0"/>
              <a:t>Loose studs in wrought iron to be </a:t>
            </a:r>
            <a:r>
              <a:rPr lang="en-US" dirty="0" err="1" smtClean="0"/>
              <a:t>recaulked</a:t>
            </a:r>
            <a:r>
              <a:rPr lang="en-US" dirty="0" smtClean="0"/>
              <a:t> or renewed.</a:t>
            </a:r>
          </a:p>
          <a:p>
            <a:pPr algn="l" rtl="0">
              <a:lnSpc>
                <a:spcPct val="120000"/>
              </a:lnSpc>
            </a:pPr>
            <a:r>
              <a:rPr lang="en-US" dirty="0" smtClean="0"/>
              <a:t>If links are replaced or repaired, cable to be tested for its statutory proof load.</a:t>
            </a:r>
          </a:p>
          <a:p>
            <a:pPr algn="l" rtl="0">
              <a:lnSpc>
                <a:spcPct val="120000"/>
              </a:lnSpc>
            </a:pPr>
            <a:r>
              <a:rPr lang="en-US" dirty="0" smtClean="0"/>
              <a:t>Regular coating of Stockholm tar or special chain paint.</a:t>
            </a:r>
          </a:p>
          <a:p>
            <a:pPr algn="l">
              <a:lnSpc>
                <a:spcPct val="120000"/>
              </a:lnSpc>
            </a:pPr>
            <a:endParaRPr lang="fa-I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41248"/>
            <a:ext cx="8534400" cy="758952"/>
          </a:xfrm>
        </p:spPr>
        <p:txBody>
          <a:bodyPr>
            <a:normAutofit fontScale="90000"/>
          </a:bodyPr>
          <a:lstStyle/>
          <a:p>
            <a:r>
              <a:rPr lang="en-US" sz="4400" b="1" dirty="0" smtClean="0">
                <a:solidFill>
                  <a:schemeClr val="tx1"/>
                </a:solidFill>
              </a:rPr>
              <a:t>Towing</a:t>
            </a:r>
            <a:r>
              <a:rPr lang="en-US" dirty="0" smtClean="0">
                <a:solidFill>
                  <a:schemeClr val="tx1"/>
                </a:solidFill>
              </a:rPr>
              <a:t/>
            </a:r>
            <a:br>
              <a:rPr lang="en-US" dirty="0" smtClean="0">
                <a:solidFill>
                  <a:schemeClr val="tx1"/>
                </a:solidFill>
              </a:rPr>
            </a:br>
            <a:r>
              <a:rPr lang="en-US" sz="2700" b="1" dirty="0" smtClean="0">
                <a:solidFill>
                  <a:schemeClr val="tx1"/>
                </a:solidFill>
              </a:rPr>
              <a:t>INITIAL ACTIONS BY MASTER</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70000" lnSpcReduction="20000"/>
          </a:bodyPr>
          <a:lstStyle/>
          <a:p>
            <a:pPr algn="just" rtl="0">
              <a:lnSpc>
                <a:spcPct val="170000"/>
              </a:lnSpc>
            </a:pPr>
            <a:r>
              <a:rPr lang="en-US" dirty="0" smtClean="0"/>
              <a:t>Display </a:t>
            </a:r>
            <a:r>
              <a:rPr lang="en-US" dirty="0" smtClean="0">
                <a:solidFill>
                  <a:srgbClr val="FF0000"/>
                </a:solidFill>
              </a:rPr>
              <a:t>NUC</a:t>
            </a:r>
            <a:r>
              <a:rPr lang="en-US" dirty="0" smtClean="0"/>
              <a:t> light or shape.</a:t>
            </a:r>
          </a:p>
          <a:p>
            <a:pPr algn="just" rtl="0">
              <a:lnSpc>
                <a:spcPct val="170000"/>
              </a:lnSpc>
            </a:pPr>
            <a:r>
              <a:rPr lang="en-US" dirty="0" smtClean="0"/>
              <a:t>Assess the distance from the </a:t>
            </a:r>
            <a:r>
              <a:rPr lang="en-US" dirty="0" smtClean="0">
                <a:solidFill>
                  <a:srgbClr val="FF0000"/>
                </a:solidFill>
              </a:rPr>
              <a:t>nearest danger</a:t>
            </a:r>
            <a:r>
              <a:rPr lang="en-US" dirty="0" smtClean="0"/>
              <a:t>. Calculate the estimated time as per the </a:t>
            </a:r>
            <a:r>
              <a:rPr lang="en-US" dirty="0" smtClean="0">
                <a:solidFill>
                  <a:srgbClr val="FF0000"/>
                </a:solidFill>
              </a:rPr>
              <a:t>present drift </a:t>
            </a:r>
            <a:r>
              <a:rPr lang="en-US" dirty="0" smtClean="0"/>
              <a:t>to the danger.</a:t>
            </a:r>
          </a:p>
          <a:p>
            <a:pPr algn="just" rtl="0">
              <a:lnSpc>
                <a:spcPct val="170000"/>
              </a:lnSpc>
            </a:pPr>
            <a:r>
              <a:rPr lang="en-US" dirty="0" smtClean="0"/>
              <a:t>Obtain </a:t>
            </a:r>
            <a:r>
              <a:rPr lang="en-US" dirty="0" smtClean="0">
                <a:solidFill>
                  <a:srgbClr val="FF0000"/>
                </a:solidFill>
              </a:rPr>
              <a:t>weather forecast</a:t>
            </a:r>
            <a:r>
              <a:rPr lang="en-US" dirty="0" smtClean="0"/>
              <a:t>. Actions to be taken to save persons onboard.</a:t>
            </a:r>
          </a:p>
          <a:p>
            <a:pPr algn="just" rtl="0">
              <a:lnSpc>
                <a:spcPct val="170000"/>
              </a:lnSpc>
            </a:pPr>
            <a:r>
              <a:rPr lang="en-US" dirty="0" smtClean="0"/>
              <a:t>Assess actions to take to </a:t>
            </a:r>
            <a:r>
              <a:rPr lang="en-US" dirty="0" smtClean="0">
                <a:solidFill>
                  <a:srgbClr val="FF0000"/>
                </a:solidFill>
              </a:rPr>
              <a:t>save life of persons </a:t>
            </a:r>
            <a:r>
              <a:rPr lang="en-US" dirty="0" smtClean="0"/>
              <a:t>onboard and/or the ship. Carry out repairs.</a:t>
            </a:r>
          </a:p>
          <a:p>
            <a:pPr algn="just" rtl="0">
              <a:lnSpc>
                <a:spcPct val="170000"/>
              </a:lnSpc>
            </a:pPr>
            <a:r>
              <a:rPr lang="en-US" dirty="0" smtClean="0">
                <a:solidFill>
                  <a:srgbClr val="FF0000"/>
                </a:solidFill>
              </a:rPr>
              <a:t>Advise owner </a:t>
            </a:r>
            <a:r>
              <a:rPr lang="en-US" dirty="0" smtClean="0"/>
              <a:t>about the present situation and actions taken.</a:t>
            </a:r>
          </a:p>
          <a:p>
            <a:pPr algn="just" rtl="0">
              <a:lnSpc>
                <a:spcPct val="170000"/>
              </a:lnSpc>
            </a:pPr>
            <a:r>
              <a:rPr lang="en-US" dirty="0" smtClean="0">
                <a:solidFill>
                  <a:srgbClr val="FF0000"/>
                </a:solidFill>
              </a:rPr>
              <a:t>Seek owner's advice </a:t>
            </a:r>
            <a:r>
              <a:rPr lang="en-US" dirty="0" smtClean="0"/>
              <a:t>and remind them to inform underwriters about the situation.</a:t>
            </a:r>
          </a:p>
          <a:p>
            <a:pPr algn="just" rtl="0">
              <a:lnSpc>
                <a:spcPct val="170000"/>
              </a:lnSpc>
            </a:pPr>
            <a:r>
              <a:rPr lang="en-US" dirty="0" smtClean="0"/>
              <a:t>Adopt measures to get the persons onboard to safety.</a:t>
            </a:r>
          </a:p>
          <a:p>
            <a:pPr algn="just">
              <a:lnSpc>
                <a:spcPct val="170000"/>
              </a:lnSpc>
            </a:pPr>
            <a:endParaRPr lang="fa-I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374648"/>
            <a:ext cx="8534400" cy="758952"/>
          </a:xfrm>
        </p:spPr>
        <p:txBody>
          <a:bodyPr>
            <a:normAutofit fontScale="90000"/>
          </a:bodyPr>
          <a:lstStyle/>
          <a:p>
            <a:r>
              <a:rPr lang="en-US" sz="4400" b="1" dirty="0" smtClean="0">
                <a:solidFill>
                  <a:schemeClr val="tx1"/>
                </a:solidFill>
              </a:rPr>
              <a:t>Towing</a:t>
            </a:r>
            <a:r>
              <a:rPr lang="en-US" dirty="0" smtClean="0">
                <a:solidFill>
                  <a:schemeClr val="tx1"/>
                </a:solidFill>
              </a:rPr>
              <a:t/>
            </a:r>
            <a:br>
              <a:rPr lang="en-US" dirty="0" smtClean="0">
                <a:solidFill>
                  <a:schemeClr val="tx1"/>
                </a:solidFill>
              </a:rPr>
            </a:br>
            <a:r>
              <a:rPr lang="en-US" sz="2700" b="1" dirty="0" smtClean="0">
                <a:solidFill>
                  <a:schemeClr val="tx1"/>
                </a:solidFill>
              </a:rPr>
              <a:t>SECONDARY ACTIONS</a:t>
            </a:r>
            <a:br>
              <a:rPr lang="en-US" sz="2700" b="1" dirty="0" smtClean="0">
                <a:solidFill>
                  <a:schemeClr val="tx1"/>
                </a:solidFill>
              </a:rPr>
            </a:b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77500" lnSpcReduction="20000"/>
          </a:bodyPr>
          <a:lstStyle/>
          <a:p>
            <a:pPr algn="just" rtl="0">
              <a:lnSpc>
                <a:spcPct val="170000"/>
              </a:lnSpc>
            </a:pPr>
            <a:r>
              <a:rPr lang="en-US" dirty="0" smtClean="0"/>
              <a:t>Adopt means of </a:t>
            </a:r>
            <a:r>
              <a:rPr lang="en-US" dirty="0" smtClean="0">
                <a:solidFill>
                  <a:srgbClr val="FF0000"/>
                </a:solidFill>
              </a:rPr>
              <a:t>reducing drif</a:t>
            </a:r>
            <a:r>
              <a:rPr lang="en-US" dirty="0" smtClean="0"/>
              <a:t>t. This may involve lowering down the </a:t>
            </a:r>
            <a:r>
              <a:rPr lang="en-US" dirty="0" smtClean="0">
                <a:solidFill>
                  <a:srgbClr val="FF0000"/>
                </a:solidFill>
              </a:rPr>
              <a:t>anchors</a:t>
            </a:r>
            <a:r>
              <a:rPr lang="en-US" dirty="0" smtClean="0"/>
              <a:t>, using </a:t>
            </a:r>
            <a:r>
              <a:rPr lang="en-US" dirty="0" smtClean="0">
                <a:solidFill>
                  <a:srgbClr val="FF0000"/>
                </a:solidFill>
              </a:rPr>
              <a:t>thrusters</a:t>
            </a:r>
            <a:r>
              <a:rPr lang="en-US" dirty="0" smtClean="0"/>
              <a:t>.</a:t>
            </a:r>
          </a:p>
          <a:p>
            <a:pPr algn="just" rtl="0">
              <a:lnSpc>
                <a:spcPct val="170000"/>
              </a:lnSpc>
            </a:pPr>
            <a:r>
              <a:rPr lang="en-US" dirty="0" smtClean="0"/>
              <a:t>Prepare the vessel for grounding or bad weather, if applicable.</a:t>
            </a:r>
          </a:p>
          <a:p>
            <a:pPr algn="just" rtl="0">
              <a:lnSpc>
                <a:spcPct val="170000"/>
              </a:lnSpc>
            </a:pPr>
            <a:r>
              <a:rPr lang="en-US" dirty="0" smtClean="0"/>
              <a:t>Inform the present situation to the </a:t>
            </a:r>
            <a:r>
              <a:rPr lang="en-US" dirty="0" smtClean="0">
                <a:solidFill>
                  <a:srgbClr val="FF0000"/>
                </a:solidFill>
              </a:rPr>
              <a:t>vessels in vicinity </a:t>
            </a:r>
            <a:r>
              <a:rPr lang="en-US" dirty="0" smtClean="0"/>
              <a:t>that own ship is NUC, position, direction and rate of drift.</a:t>
            </a:r>
          </a:p>
          <a:p>
            <a:pPr algn="just" rtl="0">
              <a:lnSpc>
                <a:spcPct val="170000"/>
              </a:lnSpc>
            </a:pPr>
            <a:r>
              <a:rPr lang="en-US" dirty="0" smtClean="0">
                <a:solidFill>
                  <a:srgbClr val="FF0000"/>
                </a:solidFill>
              </a:rPr>
              <a:t>Inform shore authorities </a:t>
            </a:r>
            <a:r>
              <a:rPr lang="en-US" dirty="0" smtClean="0"/>
              <a:t>if the vessel is drifting towards the shore and if there is likelihood of any oil spill.</a:t>
            </a:r>
          </a:p>
          <a:p>
            <a:pPr algn="just" rtl="0">
              <a:lnSpc>
                <a:spcPct val="170000"/>
              </a:lnSpc>
            </a:pPr>
            <a:r>
              <a:rPr lang="en-US" dirty="0" smtClean="0"/>
              <a:t>Consider negotiating a tow to a safe port.</a:t>
            </a:r>
          </a:p>
          <a:p>
            <a:pPr algn="just" rtl="0">
              <a:lnSpc>
                <a:spcPct val="170000"/>
              </a:lnSpc>
            </a:pPr>
            <a:r>
              <a:rPr lang="en-US" dirty="0" smtClean="0"/>
              <a:t>Make appropriate </a:t>
            </a:r>
            <a:r>
              <a:rPr lang="en-US" dirty="0" smtClean="0">
                <a:solidFill>
                  <a:srgbClr val="FF0000"/>
                </a:solidFill>
              </a:rPr>
              <a:t>log book entries</a:t>
            </a:r>
            <a:r>
              <a:rPr lang="en-US" dirty="0" smtClean="0"/>
              <a:t>.</a:t>
            </a:r>
          </a:p>
          <a:p>
            <a:pPr algn="just">
              <a:lnSpc>
                <a:spcPct val="170000"/>
              </a:lnSpc>
            </a:pPr>
            <a:endParaRPr lang="fa-I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374648"/>
            <a:ext cx="8534400" cy="758952"/>
          </a:xfrm>
        </p:spPr>
        <p:txBody>
          <a:bodyPr>
            <a:normAutofit fontScale="90000"/>
          </a:bodyPr>
          <a:lstStyle/>
          <a:p>
            <a:r>
              <a:rPr lang="en-US" sz="4400" b="1" dirty="0" smtClean="0">
                <a:solidFill>
                  <a:schemeClr val="tx1"/>
                </a:solidFill>
              </a:rPr>
              <a:t>Towing</a:t>
            </a:r>
            <a:r>
              <a:rPr lang="en-US" dirty="0" smtClean="0">
                <a:solidFill>
                  <a:schemeClr val="tx1"/>
                </a:solidFill>
              </a:rPr>
              <a:t/>
            </a:r>
            <a:br>
              <a:rPr lang="en-US" dirty="0" smtClean="0">
                <a:solidFill>
                  <a:schemeClr val="tx1"/>
                </a:solidFill>
              </a:rPr>
            </a:br>
            <a:r>
              <a:rPr lang="en-US" sz="2700" b="1" dirty="0" smtClean="0">
                <a:solidFill>
                  <a:schemeClr val="tx1"/>
                </a:solidFill>
              </a:rPr>
              <a:t>FACTORS TO TAKE WHILE NEGOTIATING </a:t>
            </a:r>
            <a:br>
              <a:rPr lang="en-US" sz="2700" b="1" dirty="0" smtClean="0">
                <a:solidFill>
                  <a:schemeClr val="tx1"/>
                </a:solidFill>
              </a:rPr>
            </a:b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Autofit/>
          </a:bodyPr>
          <a:lstStyle/>
          <a:p>
            <a:pPr algn="l" rtl="0">
              <a:lnSpc>
                <a:spcPct val="150000"/>
              </a:lnSpc>
            </a:pPr>
            <a:r>
              <a:rPr lang="en-US" sz="2000" dirty="0" smtClean="0"/>
              <a:t>Condition of the towing vessel, her power, towing arrangements, whether she will be able to tow safely.</a:t>
            </a:r>
          </a:p>
          <a:p>
            <a:pPr algn="l" rtl="0">
              <a:lnSpc>
                <a:spcPct val="150000"/>
              </a:lnSpc>
            </a:pPr>
            <a:r>
              <a:rPr lang="en-US" sz="2000" dirty="0" smtClean="0"/>
              <a:t>Is the towing vessel professional in this field?</a:t>
            </a:r>
          </a:p>
          <a:p>
            <a:pPr algn="l" rtl="0">
              <a:lnSpc>
                <a:spcPct val="150000"/>
              </a:lnSpc>
            </a:pPr>
            <a:r>
              <a:rPr lang="en-US" sz="2000" dirty="0" smtClean="0"/>
              <a:t>Type of contract is there with the towing vessel.</a:t>
            </a:r>
          </a:p>
          <a:p>
            <a:pPr algn="l" rtl="0">
              <a:lnSpc>
                <a:spcPct val="150000"/>
              </a:lnSpc>
            </a:pPr>
            <a:r>
              <a:rPr lang="en-US" sz="2000" dirty="0" smtClean="0"/>
              <a:t>The port to be towed. Is the port safe?</a:t>
            </a:r>
          </a:p>
          <a:p>
            <a:pPr algn="l" rtl="0">
              <a:lnSpc>
                <a:spcPct val="150000"/>
              </a:lnSpc>
            </a:pPr>
            <a:r>
              <a:rPr lang="en-US" sz="2000" dirty="0" smtClean="0"/>
              <a:t>Salvage award does not depend only if the ship is towed. It also depends on the effort put on by the towing vessel and the risk taken to save the ship/ environment.</a:t>
            </a:r>
          </a:p>
          <a:p>
            <a:pPr algn="l" rtl="0">
              <a:lnSpc>
                <a:spcPct val="150000"/>
              </a:lnSpc>
            </a:pPr>
            <a:r>
              <a:rPr lang="en-US" sz="2000" dirty="0" smtClean="0"/>
              <a:t>If repair works can be done in the intended port.</a:t>
            </a:r>
          </a:p>
          <a:p>
            <a:pPr algn="l">
              <a:lnSpc>
                <a:spcPct val="150000"/>
              </a:lnSpc>
            </a:pPr>
            <a:endParaRPr lang="fa-IR"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b="1" dirty="0" smtClean="0">
                <a:solidFill>
                  <a:schemeClr val="tx1"/>
                </a:solidFill>
              </a:rPr>
              <a:t>TRS - actions</a:t>
            </a:r>
          </a:p>
        </p:txBody>
      </p:sp>
      <p:pic>
        <p:nvPicPr>
          <p:cNvPr id="8195" name="Picture 5" descr="scan0003"/>
          <p:cNvPicPr>
            <a:picLocks noChangeAspect="1" noChangeArrowheads="1"/>
          </p:cNvPicPr>
          <p:nvPr/>
        </p:nvPicPr>
        <p:blipFill>
          <a:blip r:embed="rId3" cstate="print"/>
          <a:srcRect/>
          <a:stretch>
            <a:fillRect/>
          </a:stretch>
        </p:blipFill>
        <p:spPr bwMode="auto">
          <a:xfrm>
            <a:off x="1828800" y="1371600"/>
            <a:ext cx="5214937" cy="5214937"/>
          </a:xfrm>
          <a:prstGeom prst="rect">
            <a:avLst/>
          </a:prstGeom>
          <a:noFill/>
          <a:ln w="9525">
            <a:noFill/>
            <a:miter lim="800000"/>
            <a:headEnd/>
            <a:tailEnd/>
          </a:ln>
        </p:spPr>
      </p:pic>
      <p:sp>
        <p:nvSpPr>
          <p:cNvPr id="8196" name="TextBox 3"/>
          <p:cNvSpPr txBox="1">
            <a:spLocks noChangeArrowheads="1"/>
          </p:cNvSpPr>
          <p:nvPr/>
        </p:nvSpPr>
        <p:spPr bwMode="auto">
          <a:xfrm>
            <a:off x="4038600" y="1295400"/>
            <a:ext cx="4886325" cy="1323975"/>
          </a:xfrm>
          <a:prstGeom prst="rect">
            <a:avLst/>
          </a:prstGeom>
          <a:noFill/>
          <a:ln w="9525">
            <a:noFill/>
            <a:miter lim="800000"/>
            <a:headEnd/>
            <a:tailEnd/>
          </a:ln>
        </p:spPr>
        <p:txBody>
          <a:bodyPr wrap="none">
            <a:spAutoFit/>
          </a:bodyPr>
          <a:lstStyle/>
          <a:p>
            <a:r>
              <a:rPr lang="en-US" sz="2000" b="1" dirty="0">
                <a:solidFill>
                  <a:srgbClr val="FF0000"/>
                </a:solidFill>
              </a:rPr>
              <a:t>In whatever situation, avoid passing</a:t>
            </a:r>
          </a:p>
          <a:p>
            <a:r>
              <a:rPr lang="en-US" sz="2000" b="1" dirty="0">
                <a:solidFill>
                  <a:srgbClr val="FF0000"/>
                </a:solidFill>
              </a:rPr>
              <a:t>Within 80 nm of the storm center.</a:t>
            </a:r>
          </a:p>
          <a:p>
            <a:r>
              <a:rPr lang="en-US" sz="2000" b="1" dirty="0">
                <a:solidFill>
                  <a:srgbClr val="FF0000"/>
                </a:solidFill>
              </a:rPr>
              <a:t>It is preferable to keep out side of</a:t>
            </a:r>
          </a:p>
          <a:p>
            <a:r>
              <a:rPr lang="en-US" sz="2000" b="1" dirty="0">
                <a:solidFill>
                  <a:srgbClr val="FF0000"/>
                </a:solidFill>
              </a:rPr>
              <a:t>Radius of 200 nm or more.</a:t>
            </a:r>
            <a:endParaRPr lang="fa-IR" sz="2000" b="1" dirty="0">
              <a:solidFill>
                <a:srgbClr val="FF00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8848"/>
            <a:ext cx="8534400" cy="758952"/>
          </a:xfrm>
        </p:spPr>
        <p:txBody>
          <a:bodyPr>
            <a:normAutofit fontScale="90000"/>
          </a:bodyPr>
          <a:lstStyle/>
          <a:p>
            <a:r>
              <a:rPr lang="en-US" sz="4400" b="1" dirty="0" smtClean="0">
                <a:solidFill>
                  <a:schemeClr val="tx1"/>
                </a:solidFill>
              </a:rPr>
              <a:t>Actions in a TRS</a:t>
            </a:r>
            <a:r>
              <a:rPr lang="en-US" b="1" dirty="0" smtClean="0">
                <a:solidFill>
                  <a:schemeClr val="tx1"/>
                </a:solidFill>
              </a:rPr>
              <a:t/>
            </a:r>
            <a:br>
              <a:rPr lang="en-US" b="1" dirty="0" smtClean="0">
                <a:solidFill>
                  <a:schemeClr val="tx1"/>
                </a:solidFill>
              </a:rPr>
            </a:br>
            <a:endParaRPr lang="fa-IR" b="1" dirty="0">
              <a:solidFill>
                <a:schemeClr val="tx1"/>
              </a:solidFill>
            </a:endParaRPr>
          </a:p>
        </p:txBody>
      </p:sp>
      <p:sp>
        <p:nvSpPr>
          <p:cNvPr id="3" name="Content Placeholder 2"/>
          <p:cNvSpPr>
            <a:spLocks noGrp="1"/>
          </p:cNvSpPr>
          <p:nvPr>
            <p:ph sz="quarter" idx="1"/>
          </p:nvPr>
        </p:nvSpPr>
        <p:spPr>
          <a:xfrm>
            <a:off x="301752" y="1371600"/>
            <a:ext cx="8503920" cy="5486400"/>
          </a:xfrm>
        </p:spPr>
        <p:txBody>
          <a:bodyPr>
            <a:normAutofit fontScale="92500" lnSpcReduction="20000"/>
          </a:bodyPr>
          <a:lstStyle/>
          <a:p>
            <a:pPr algn="just" rtl="0"/>
            <a:r>
              <a:rPr lang="en-US" sz="2000" dirty="0" smtClean="0"/>
              <a:t>Inform C/O,C/E - order to secure deck / ENG.</a:t>
            </a:r>
          </a:p>
          <a:p>
            <a:pPr algn="just" rtl="0"/>
            <a:r>
              <a:rPr lang="en-US" sz="2000" dirty="0" smtClean="0">
                <a:solidFill>
                  <a:srgbClr val="FF0000"/>
                </a:solidFill>
              </a:rPr>
              <a:t>Plot storm’s position </a:t>
            </a:r>
            <a:r>
              <a:rPr lang="en-US" sz="2000" dirty="0" smtClean="0"/>
              <a:t>and observe its movement. Draw a diagram to determine safety sector.  possible course to avoid storm.</a:t>
            </a:r>
          </a:p>
          <a:p>
            <a:pPr algn="just" rtl="0"/>
            <a:r>
              <a:rPr lang="en-US" sz="2000" dirty="0" smtClean="0"/>
              <a:t> Ascertain </a:t>
            </a:r>
            <a:r>
              <a:rPr lang="en-US" sz="2000" dirty="0" smtClean="0">
                <a:solidFill>
                  <a:srgbClr val="FF0000"/>
                </a:solidFill>
              </a:rPr>
              <a:t>ship’s position</a:t>
            </a:r>
            <a:r>
              <a:rPr lang="en-US" sz="2000" dirty="0" smtClean="0"/>
              <a:t> in relation to the storm ,Bearing of storm’s center.</a:t>
            </a:r>
          </a:p>
          <a:p>
            <a:pPr algn="just" rtl="0"/>
            <a:r>
              <a:rPr lang="en-US" sz="2000" dirty="0" smtClean="0"/>
              <a:t> Order OOW to update and monitor weather information and reports.</a:t>
            </a:r>
          </a:p>
          <a:p>
            <a:pPr algn="just" rtl="0"/>
            <a:r>
              <a:rPr lang="en-US" sz="2000" dirty="0" smtClean="0"/>
              <a:t> Record </a:t>
            </a:r>
            <a:r>
              <a:rPr lang="en-US" sz="2000" dirty="0" smtClean="0">
                <a:solidFill>
                  <a:srgbClr val="FF0000"/>
                </a:solidFill>
              </a:rPr>
              <a:t>hourly in log book</a:t>
            </a:r>
            <a:r>
              <a:rPr lang="en-US" sz="2000" dirty="0" smtClean="0"/>
              <a:t>: </a:t>
            </a:r>
            <a:r>
              <a:rPr lang="en-US" sz="1600" dirty="0" smtClean="0"/>
              <a:t>Wind direction and force. Wind shift. Barometric pressure.  Swell direction and height.</a:t>
            </a:r>
          </a:p>
          <a:p>
            <a:pPr algn="just" rtl="0">
              <a:lnSpc>
                <a:spcPct val="120000"/>
              </a:lnSpc>
            </a:pPr>
            <a:r>
              <a:rPr lang="en-US" sz="2000" dirty="0" smtClean="0"/>
              <a:t>  Strengthen the bridge watch and ensure proper look out.  </a:t>
            </a:r>
          </a:p>
          <a:p>
            <a:pPr algn="just" rtl="0"/>
            <a:r>
              <a:rPr lang="en-US" sz="2000" dirty="0" smtClean="0"/>
              <a:t>Change over to </a:t>
            </a:r>
            <a:r>
              <a:rPr lang="en-US" sz="2000" dirty="0" smtClean="0">
                <a:solidFill>
                  <a:srgbClr val="FF0000"/>
                </a:solidFill>
              </a:rPr>
              <a:t>manual steering </a:t>
            </a:r>
            <a:r>
              <a:rPr lang="en-US" sz="2000" dirty="0" smtClean="0"/>
              <a:t>if auto pilot cannot cope up with weather condition. </a:t>
            </a:r>
          </a:p>
          <a:p>
            <a:pPr algn="just" rtl="0"/>
            <a:r>
              <a:rPr lang="en-US" sz="2000" dirty="0" smtClean="0"/>
              <a:t>Instruct C/O to:</a:t>
            </a:r>
          </a:p>
          <a:p>
            <a:pPr marL="457200" indent="-457200" algn="just" rtl="0">
              <a:buFont typeface="+mj-lt"/>
              <a:buAutoNum type="arabicPeriod"/>
            </a:pPr>
            <a:r>
              <a:rPr lang="en-US" sz="2000" dirty="0" smtClean="0"/>
              <a:t>      Check ship’s stability, draft, trim.</a:t>
            </a:r>
          </a:p>
          <a:p>
            <a:pPr marL="457200" indent="-457200" algn="just" rtl="0">
              <a:buFont typeface="+mj-lt"/>
              <a:buAutoNum type="arabicPeriod"/>
            </a:pPr>
            <a:r>
              <a:rPr lang="en-US" sz="2000" dirty="0" smtClean="0"/>
              <a:t>      Press up tanks to reduce FSE and </a:t>
            </a:r>
            <a:r>
              <a:rPr lang="en-US" sz="2000" dirty="0" err="1" smtClean="0"/>
              <a:t>windage</a:t>
            </a:r>
            <a:r>
              <a:rPr lang="en-US" sz="2000" dirty="0" smtClean="0"/>
              <a:t> area</a:t>
            </a:r>
          </a:p>
          <a:p>
            <a:pPr marL="457200" indent="-457200" algn="just" rtl="0">
              <a:buFont typeface="+mj-lt"/>
              <a:buAutoNum type="arabicPeriod"/>
            </a:pPr>
            <a:r>
              <a:rPr lang="en-US" sz="2000" dirty="0" smtClean="0"/>
              <a:t>      Propeller and rudder sufficiently immersed to prevent</a:t>
            </a:r>
          </a:p>
          <a:p>
            <a:pPr marL="457200" indent="-457200" algn="just" rtl="0">
              <a:buFont typeface="+mj-lt"/>
              <a:buAutoNum type="arabicPeriod"/>
            </a:pPr>
            <a:r>
              <a:rPr lang="en-US" sz="2000" dirty="0" smtClean="0"/>
              <a:t>      Loses of their efficiency</a:t>
            </a:r>
          </a:p>
          <a:p>
            <a:pPr marL="457200" indent="-457200" algn="just" rtl="0">
              <a:buFont typeface="+mj-lt"/>
              <a:buAutoNum type="arabicPeriod"/>
            </a:pPr>
            <a:r>
              <a:rPr lang="en-US" sz="2000" dirty="0" smtClean="0"/>
              <a:t>      Racing of engines</a:t>
            </a:r>
          </a:p>
          <a:p>
            <a:pPr marL="457200" indent="-457200" algn="just" rtl="0">
              <a:buFont typeface="+mj-lt"/>
              <a:buAutoNum type="arabicPeriod"/>
            </a:pPr>
            <a:r>
              <a:rPr lang="en-US" sz="2000" dirty="0" smtClean="0"/>
              <a:t>      Excessive vibration</a:t>
            </a:r>
          </a:p>
          <a:p>
            <a:pPr algn="just" rtl="0"/>
            <a:r>
              <a:rPr lang="en-US" sz="2000" dirty="0" smtClean="0"/>
              <a:t>      Take heavy </a:t>
            </a:r>
            <a:r>
              <a:rPr lang="en-US" sz="2000" dirty="0" smtClean="0">
                <a:hlinkClick r:id="rId3"/>
              </a:rPr>
              <a:t>weather precaution</a:t>
            </a:r>
            <a:r>
              <a:rPr lang="en-US" sz="2000" dirty="0" smtClean="0"/>
              <a:t>.</a:t>
            </a:r>
          </a:p>
          <a:p>
            <a:pPr algn="just" rtl="0"/>
            <a:r>
              <a:rPr lang="en-US" sz="2000" dirty="0" smtClean="0"/>
              <a:t>      </a:t>
            </a:r>
          </a:p>
          <a:p>
            <a:pPr algn="just" rtl="0"/>
            <a:endParaRPr lang="fa-IR" sz="20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8848"/>
            <a:ext cx="8534400" cy="758952"/>
          </a:xfrm>
        </p:spPr>
        <p:txBody>
          <a:bodyPr>
            <a:normAutofit fontScale="90000"/>
          </a:bodyPr>
          <a:lstStyle/>
          <a:p>
            <a:r>
              <a:rPr lang="en-US" b="1" dirty="0" smtClean="0">
                <a:solidFill>
                  <a:schemeClr val="tx1"/>
                </a:solidFill>
              </a:rPr>
              <a:t>Actions in a TRS</a:t>
            </a:r>
            <a:br>
              <a:rPr lang="en-US" b="1" dirty="0" smtClean="0">
                <a:solidFill>
                  <a:schemeClr val="tx1"/>
                </a:solidFill>
              </a:rPr>
            </a:br>
            <a:endParaRPr lang="fa-IR" b="1" dirty="0">
              <a:solidFill>
                <a:schemeClr val="tx1"/>
              </a:solidFill>
            </a:endParaRPr>
          </a:p>
        </p:txBody>
      </p:sp>
      <p:sp>
        <p:nvSpPr>
          <p:cNvPr id="3" name="Content Placeholder 2"/>
          <p:cNvSpPr>
            <a:spLocks noGrp="1"/>
          </p:cNvSpPr>
          <p:nvPr>
            <p:ph sz="quarter" idx="1"/>
          </p:nvPr>
        </p:nvSpPr>
        <p:spPr>
          <a:xfrm>
            <a:off x="301752" y="1371600"/>
            <a:ext cx="8503920" cy="5486400"/>
          </a:xfrm>
        </p:spPr>
        <p:txBody>
          <a:bodyPr>
            <a:normAutofit/>
          </a:bodyPr>
          <a:lstStyle/>
          <a:p>
            <a:pPr algn="l" rtl="0"/>
            <a:r>
              <a:rPr lang="en-US" sz="2000" dirty="0" smtClean="0"/>
              <a:t>Remain outside of a </a:t>
            </a:r>
            <a:r>
              <a:rPr lang="en-US" sz="2000" dirty="0" smtClean="0">
                <a:solidFill>
                  <a:srgbClr val="FF0000"/>
                </a:solidFill>
              </a:rPr>
              <a:t>radius of 200nm </a:t>
            </a:r>
            <a:r>
              <a:rPr lang="en-US" sz="2000" dirty="0" smtClean="0"/>
              <a:t>from storm center. If necessary:</a:t>
            </a:r>
          </a:p>
          <a:p>
            <a:pPr algn="l" rtl="0">
              <a:buNone/>
            </a:pPr>
            <a:r>
              <a:rPr lang="en-US" sz="2000" dirty="0" smtClean="0"/>
              <a:t>      </a:t>
            </a:r>
            <a:r>
              <a:rPr lang="en-US" sz="1800" dirty="0" smtClean="0">
                <a:solidFill>
                  <a:srgbClr val="FF0000"/>
                </a:solidFill>
              </a:rPr>
              <a:t>Alter course </a:t>
            </a:r>
            <a:r>
              <a:rPr lang="en-US" sz="1800" dirty="0" smtClean="0"/>
              <a:t>to keep away from storm</a:t>
            </a:r>
          </a:p>
          <a:p>
            <a:pPr algn="l" rtl="0">
              <a:buNone/>
            </a:pPr>
            <a:r>
              <a:rPr lang="en-US" sz="1800" dirty="0" smtClean="0"/>
              <a:t>      </a:t>
            </a:r>
            <a:r>
              <a:rPr lang="en-US" sz="1800" dirty="0" smtClean="0">
                <a:solidFill>
                  <a:srgbClr val="FF0000"/>
                </a:solidFill>
              </a:rPr>
              <a:t>Heave to</a:t>
            </a:r>
            <a:r>
              <a:rPr lang="en-US" sz="1800" dirty="0" smtClean="0"/>
              <a:t>, to let the storm pass by a safe distance</a:t>
            </a:r>
          </a:p>
          <a:p>
            <a:pPr algn="l" rtl="0">
              <a:buNone/>
            </a:pPr>
            <a:r>
              <a:rPr lang="en-US" sz="1800" dirty="0" smtClean="0"/>
              <a:t>      </a:t>
            </a:r>
            <a:r>
              <a:rPr lang="en-US" sz="1800" dirty="0" smtClean="0">
                <a:solidFill>
                  <a:srgbClr val="FF0000"/>
                </a:solidFill>
              </a:rPr>
              <a:t>Reduce speed</a:t>
            </a:r>
            <a:r>
              <a:rPr lang="en-US" sz="1800" dirty="0" smtClean="0"/>
              <a:t>, if helps to avoid storm.</a:t>
            </a:r>
          </a:p>
          <a:p>
            <a:pPr algn="l" rtl="0">
              <a:buNone/>
            </a:pPr>
            <a:endParaRPr lang="en-US" sz="2000" dirty="0" smtClean="0"/>
          </a:p>
          <a:p>
            <a:pPr algn="l" rtl="0"/>
            <a:r>
              <a:rPr lang="en-US" sz="2000" dirty="0" smtClean="0"/>
              <a:t> Ensure vessel does not </a:t>
            </a:r>
            <a:r>
              <a:rPr lang="en-US" sz="2000" dirty="0" smtClean="0">
                <a:solidFill>
                  <a:srgbClr val="FF0000"/>
                </a:solidFill>
              </a:rPr>
              <a:t>roll or pitch </a:t>
            </a:r>
            <a:r>
              <a:rPr lang="en-US" sz="2000" dirty="0" smtClean="0"/>
              <a:t>heavily, as it may cause</a:t>
            </a:r>
          </a:p>
          <a:p>
            <a:pPr algn="l" rtl="0">
              <a:buNone/>
            </a:pPr>
            <a:r>
              <a:rPr lang="en-US" sz="2000" dirty="0" smtClean="0"/>
              <a:t>      </a:t>
            </a:r>
            <a:r>
              <a:rPr lang="en-US" sz="1800" dirty="0" smtClean="0"/>
              <a:t>May be damage to cargo</a:t>
            </a:r>
          </a:p>
          <a:p>
            <a:pPr algn="l" rtl="0">
              <a:buNone/>
            </a:pPr>
            <a:r>
              <a:rPr lang="en-US" sz="1800" dirty="0" smtClean="0"/>
              <a:t>      Shifting of cargo</a:t>
            </a:r>
          </a:p>
          <a:p>
            <a:pPr algn="l" rtl="0">
              <a:buNone/>
            </a:pPr>
            <a:r>
              <a:rPr lang="en-US" sz="1800" dirty="0" smtClean="0"/>
              <a:t>      Damage to ship’s structure</a:t>
            </a:r>
          </a:p>
          <a:p>
            <a:pPr algn="l" rtl="0">
              <a:buNone/>
            </a:pPr>
            <a:r>
              <a:rPr lang="en-US" sz="1800" dirty="0" smtClean="0"/>
              <a:t>      Damage to deck equipments, cranes, derricks etc.</a:t>
            </a:r>
          </a:p>
          <a:p>
            <a:pPr algn="l" rtl="0"/>
            <a:endParaRPr lang="en-US" sz="2000" dirty="0" smtClean="0"/>
          </a:p>
          <a:p>
            <a:pPr algn="l" rtl="0"/>
            <a:r>
              <a:rPr lang="en-US" sz="2000" dirty="0" smtClean="0"/>
              <a:t>keep in mind:</a:t>
            </a:r>
          </a:p>
          <a:p>
            <a:pPr algn="l" rtl="0">
              <a:buNone/>
            </a:pPr>
            <a:r>
              <a:rPr lang="en-US" sz="2000" dirty="0" smtClean="0"/>
              <a:t>     </a:t>
            </a:r>
            <a:r>
              <a:rPr lang="en-US" sz="1800" dirty="0" smtClean="0"/>
              <a:t>Storm can be </a:t>
            </a:r>
            <a:r>
              <a:rPr lang="en-US" sz="1800" dirty="0" smtClean="0">
                <a:solidFill>
                  <a:srgbClr val="FF0000"/>
                </a:solidFill>
              </a:rPr>
              <a:t>erratic</a:t>
            </a:r>
            <a:r>
              <a:rPr lang="en-US" sz="1800" dirty="0" smtClean="0"/>
              <a:t> and different from weather forecast.</a:t>
            </a:r>
          </a:p>
          <a:p>
            <a:pPr algn="l" rtl="0">
              <a:buNone/>
            </a:pPr>
            <a:r>
              <a:rPr lang="en-US" sz="1800" dirty="0" smtClean="0"/>
              <a:t>      Engine and any navigational/ communication equipment may fail any time.</a:t>
            </a:r>
          </a:p>
          <a:p>
            <a:pPr algn="l" rtl="0"/>
            <a:endParaRPr lang="fa-IR" sz="20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8848"/>
            <a:ext cx="8534400" cy="758952"/>
          </a:xfrm>
        </p:spPr>
        <p:txBody>
          <a:bodyPr>
            <a:normAutofit fontScale="90000"/>
          </a:bodyPr>
          <a:lstStyle/>
          <a:p>
            <a:r>
              <a:rPr lang="en-US" b="1" dirty="0" smtClean="0">
                <a:solidFill>
                  <a:schemeClr val="tx1"/>
                </a:solidFill>
              </a:rPr>
              <a:t>Actions in a TRS</a:t>
            </a:r>
            <a:br>
              <a:rPr lang="en-US" b="1" dirty="0" smtClean="0">
                <a:solidFill>
                  <a:schemeClr val="tx1"/>
                </a:solidFill>
              </a:rPr>
            </a:br>
            <a:endParaRPr lang="fa-IR" b="1" dirty="0">
              <a:solidFill>
                <a:schemeClr val="tx1"/>
              </a:solidFill>
            </a:endParaRPr>
          </a:p>
        </p:txBody>
      </p:sp>
      <p:sp>
        <p:nvSpPr>
          <p:cNvPr id="3" name="Content Placeholder 2"/>
          <p:cNvSpPr>
            <a:spLocks noGrp="1"/>
          </p:cNvSpPr>
          <p:nvPr>
            <p:ph sz="quarter" idx="1"/>
          </p:nvPr>
        </p:nvSpPr>
        <p:spPr>
          <a:xfrm>
            <a:off x="301752" y="1371600"/>
            <a:ext cx="8503920" cy="5486400"/>
          </a:xfrm>
        </p:spPr>
        <p:txBody>
          <a:bodyPr>
            <a:normAutofit/>
          </a:bodyPr>
          <a:lstStyle/>
          <a:p>
            <a:pPr algn="l" rtl="0">
              <a:lnSpc>
                <a:spcPct val="150000"/>
              </a:lnSpc>
            </a:pPr>
            <a:r>
              <a:rPr lang="en-US" sz="2000" dirty="0" smtClean="0"/>
              <a:t>Ensure personnel get </a:t>
            </a:r>
            <a:r>
              <a:rPr lang="en-US" sz="2000" dirty="0" smtClean="0">
                <a:solidFill>
                  <a:srgbClr val="FF0000"/>
                </a:solidFill>
              </a:rPr>
              <a:t>enough rest</a:t>
            </a:r>
            <a:r>
              <a:rPr lang="en-US" sz="2000" dirty="0" smtClean="0"/>
              <a:t>, considering fatigue due to storm.</a:t>
            </a:r>
          </a:p>
          <a:p>
            <a:pPr algn="l" rtl="0">
              <a:lnSpc>
                <a:spcPct val="150000"/>
              </a:lnSpc>
            </a:pPr>
            <a:r>
              <a:rPr lang="en-US" sz="2000" dirty="0" smtClean="0"/>
              <a:t> </a:t>
            </a:r>
            <a:r>
              <a:rPr lang="en-US" sz="2000" dirty="0" smtClean="0">
                <a:solidFill>
                  <a:srgbClr val="FF0000"/>
                </a:solidFill>
              </a:rPr>
              <a:t>No body to go on deck </a:t>
            </a:r>
            <a:r>
              <a:rPr lang="en-US" sz="2000" dirty="0" smtClean="0"/>
              <a:t>without C/O’s permission.</a:t>
            </a:r>
          </a:p>
          <a:p>
            <a:pPr algn="l" rtl="0">
              <a:lnSpc>
                <a:spcPct val="150000"/>
              </a:lnSpc>
            </a:pPr>
            <a:r>
              <a:rPr lang="en-US" sz="2000" dirty="0" smtClean="0"/>
              <a:t> Instruct C/E to check </a:t>
            </a:r>
            <a:r>
              <a:rPr lang="en-US" sz="2000" dirty="0" smtClean="0">
                <a:solidFill>
                  <a:srgbClr val="FF0000"/>
                </a:solidFill>
              </a:rPr>
              <a:t>steering gear </a:t>
            </a:r>
            <a:r>
              <a:rPr lang="en-US" sz="2000" dirty="0" smtClean="0"/>
              <a:t>and </a:t>
            </a:r>
            <a:r>
              <a:rPr lang="en-US" sz="2000" dirty="0" smtClean="0">
                <a:solidFill>
                  <a:srgbClr val="FF0000"/>
                </a:solidFill>
              </a:rPr>
              <a:t>M/E performance </a:t>
            </a:r>
            <a:r>
              <a:rPr lang="en-US" sz="2000" dirty="0" smtClean="0"/>
              <a:t>regularly.</a:t>
            </a:r>
          </a:p>
          <a:p>
            <a:pPr algn="l" rtl="0">
              <a:lnSpc>
                <a:spcPct val="150000"/>
              </a:lnSpc>
            </a:pPr>
            <a:r>
              <a:rPr lang="en-US" sz="2000" dirty="0" smtClean="0"/>
              <a:t> Inform following parties about storm and </a:t>
            </a:r>
            <a:r>
              <a:rPr lang="en-US" sz="2000" dirty="0" smtClean="0">
                <a:solidFill>
                  <a:srgbClr val="FF0000"/>
                </a:solidFill>
              </a:rPr>
              <a:t>amended ETA</a:t>
            </a:r>
            <a:r>
              <a:rPr lang="en-US" sz="2000" dirty="0" smtClean="0"/>
              <a:t>:</a:t>
            </a:r>
          </a:p>
          <a:p>
            <a:pPr algn="l" rtl="0">
              <a:lnSpc>
                <a:spcPct val="150000"/>
              </a:lnSpc>
              <a:buNone/>
            </a:pPr>
            <a:r>
              <a:rPr lang="en-US" sz="2000" dirty="0" smtClean="0"/>
              <a:t>      Owner.</a:t>
            </a:r>
          </a:p>
          <a:p>
            <a:pPr algn="l" rtl="0">
              <a:lnSpc>
                <a:spcPct val="150000"/>
              </a:lnSpc>
              <a:buNone/>
            </a:pPr>
            <a:r>
              <a:rPr lang="en-US" sz="2000" dirty="0" smtClean="0"/>
              <a:t>      Charterer.</a:t>
            </a:r>
          </a:p>
          <a:p>
            <a:pPr algn="l" rtl="0">
              <a:lnSpc>
                <a:spcPct val="150000"/>
              </a:lnSpc>
              <a:buNone/>
            </a:pPr>
            <a:r>
              <a:rPr lang="en-US" sz="2000" dirty="0" smtClean="0"/>
              <a:t>      Agent of next port.</a:t>
            </a:r>
          </a:p>
          <a:p>
            <a:pPr algn="l" rtl="0">
              <a:lnSpc>
                <a:spcPct val="150000"/>
              </a:lnSpc>
            </a:pPr>
            <a:r>
              <a:rPr lang="en-US" sz="2000" dirty="0" smtClean="0"/>
              <a:t> All preparations for heavy weather to be entered in official log book in details and deck log book.</a:t>
            </a:r>
          </a:p>
          <a:p>
            <a:pPr algn="l" rtl="0">
              <a:lnSpc>
                <a:spcPct val="150000"/>
              </a:lnSpc>
            </a:pPr>
            <a:endParaRPr lang="fa-IR" sz="2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Master's obligations in a TRS</a:t>
            </a:r>
            <a:endParaRPr lang="fa-IR" dirty="0">
              <a:solidFill>
                <a:schemeClr val="tx1"/>
              </a:solidFill>
            </a:endParaRPr>
          </a:p>
        </p:txBody>
      </p:sp>
      <p:sp>
        <p:nvSpPr>
          <p:cNvPr id="3" name="Content Placeholder 2"/>
          <p:cNvSpPr>
            <a:spLocks noGrp="1"/>
          </p:cNvSpPr>
          <p:nvPr>
            <p:ph sz="quarter" idx="1"/>
          </p:nvPr>
        </p:nvSpPr>
        <p:spPr/>
        <p:txBody>
          <a:bodyPr/>
          <a:lstStyle/>
          <a:p>
            <a:pPr algn="l" rtl="0"/>
            <a:r>
              <a:rPr lang="en-US" dirty="0" smtClean="0"/>
              <a:t>Masters of all ships, which encounter a TRS for which no warning was broadcasted, are obliged to</a:t>
            </a:r>
          </a:p>
          <a:p>
            <a:pPr algn="l" rtl="0">
              <a:buNone/>
            </a:pPr>
            <a:r>
              <a:rPr lang="en-US" dirty="0" smtClean="0"/>
              <a:t>      </a:t>
            </a:r>
            <a:r>
              <a:rPr lang="en-US" sz="2400" dirty="0" smtClean="0"/>
              <a:t>Report to the nearest coast radio station.</a:t>
            </a:r>
          </a:p>
          <a:p>
            <a:pPr algn="l" rtl="0">
              <a:buNone/>
            </a:pPr>
            <a:r>
              <a:rPr lang="en-US" sz="2400" dirty="0" smtClean="0"/>
              <a:t>      All nearby shipping.</a:t>
            </a:r>
          </a:p>
          <a:p>
            <a:pPr algn="l" rtl="0">
              <a:buNone/>
            </a:pPr>
            <a:r>
              <a:rPr lang="en-US" sz="2400" dirty="0" smtClean="0"/>
              <a:t>      By all available means at his disposal.</a:t>
            </a:r>
          </a:p>
          <a:p>
            <a:pPr algn="l" rtl="0">
              <a:buNone/>
            </a:pPr>
            <a:r>
              <a:rPr lang="en-US" dirty="0" smtClean="0"/>
              <a:t> </a:t>
            </a:r>
          </a:p>
          <a:p>
            <a:pPr algn="l" rtl="0"/>
            <a:r>
              <a:rPr lang="en-US" dirty="0" smtClean="0"/>
              <a:t>He should also place his ship in a safe position by:</a:t>
            </a:r>
          </a:p>
          <a:p>
            <a:pPr algn="l" rtl="0">
              <a:buNone/>
            </a:pPr>
            <a:r>
              <a:rPr lang="en-US" dirty="0" smtClean="0"/>
              <a:t>       </a:t>
            </a:r>
            <a:r>
              <a:rPr lang="en-US" sz="2400" dirty="0" smtClean="0"/>
              <a:t>Avoiding passing within 75nm of storm</a:t>
            </a:r>
          </a:p>
          <a:p>
            <a:pPr algn="l" rtl="0">
              <a:buNone/>
            </a:pPr>
            <a:r>
              <a:rPr lang="en-US" sz="2400" dirty="0" smtClean="0"/>
              <a:t>       Preferably outside 200nm of center.</a:t>
            </a:r>
            <a:endParaRPr lang="en-US" dirty="0" smtClean="0"/>
          </a:p>
          <a:p>
            <a:pPr algn="l"/>
            <a:endParaRPr lang="fa-I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solidFill>
              </a:rPr>
              <a:t>New amendments to MARPOL Annex V</a:t>
            </a:r>
            <a:endParaRPr lang="fa-IR" b="1" dirty="0">
              <a:solidFill>
                <a:schemeClr val="tx1"/>
              </a:solidFill>
            </a:endParaRPr>
          </a:p>
        </p:txBody>
      </p:sp>
      <p:pic>
        <p:nvPicPr>
          <p:cNvPr id="1026" name="Picture 2"/>
          <p:cNvPicPr>
            <a:picLocks noGrp="1" noChangeAspect="1" noChangeArrowheads="1"/>
          </p:cNvPicPr>
          <p:nvPr>
            <p:ph sz="quarter" idx="1"/>
          </p:nvPr>
        </p:nvPicPr>
        <p:blipFill>
          <a:blip r:embed="rId3" cstate="print"/>
          <a:srcRect/>
          <a:stretch>
            <a:fillRect/>
          </a:stretch>
        </p:blipFill>
        <p:spPr bwMode="auto">
          <a:xfrm>
            <a:off x="2459070" y="1312020"/>
            <a:ext cx="6380130" cy="5545979"/>
          </a:xfrm>
          <a:prstGeom prst="rect">
            <a:avLst/>
          </a:prstGeom>
          <a:noFill/>
          <a:ln w="9525">
            <a:noFill/>
            <a:miter lim="800000"/>
            <a:headEnd/>
            <a:tailEnd/>
          </a:ln>
          <a:effectLst/>
        </p:spPr>
      </p:pic>
      <p:sp>
        <p:nvSpPr>
          <p:cNvPr id="6" name="Rectangle 5"/>
          <p:cNvSpPr/>
          <p:nvPr/>
        </p:nvSpPr>
        <p:spPr>
          <a:xfrm>
            <a:off x="228600" y="1295400"/>
            <a:ext cx="2133600" cy="2862322"/>
          </a:xfrm>
          <a:prstGeom prst="rect">
            <a:avLst/>
          </a:prstGeom>
        </p:spPr>
        <p:txBody>
          <a:bodyPr wrap="square">
            <a:spAutoFit/>
          </a:bodyPr>
          <a:lstStyle/>
          <a:p>
            <a:pPr algn="just"/>
            <a:r>
              <a:rPr lang="en-US" dirty="0" smtClean="0"/>
              <a:t>Outside Special Areas the discharge of HME cargo residues contained in hold wash water is allowed, under certain predefined conditions, until 31 December 2015.</a:t>
            </a:r>
            <a:endParaRPr lang="fa-I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Master's obligations in a TRS</a:t>
            </a:r>
            <a:endParaRPr lang="fa-IR" dirty="0">
              <a:solidFill>
                <a:schemeClr val="tx1"/>
              </a:solidFill>
            </a:endParaRPr>
          </a:p>
        </p:txBody>
      </p:sp>
      <p:sp>
        <p:nvSpPr>
          <p:cNvPr id="3" name="Content Placeholder 2"/>
          <p:cNvSpPr>
            <a:spLocks noGrp="1"/>
          </p:cNvSpPr>
          <p:nvPr>
            <p:ph sz="quarter" idx="1"/>
          </p:nvPr>
        </p:nvSpPr>
        <p:spPr/>
        <p:txBody>
          <a:bodyPr>
            <a:normAutofit lnSpcReduction="10000"/>
          </a:bodyPr>
          <a:lstStyle/>
          <a:p>
            <a:pPr algn="l" rtl="0"/>
            <a:r>
              <a:rPr lang="en-US" dirty="0" smtClean="0"/>
              <a:t>Format of the message:</a:t>
            </a:r>
          </a:p>
          <a:p>
            <a:pPr algn="l" rtl="0">
              <a:buNone/>
            </a:pPr>
            <a:r>
              <a:rPr lang="en-US" dirty="0" smtClean="0"/>
              <a:t>It shall be preceded by “</a:t>
            </a:r>
            <a:r>
              <a:rPr lang="en-US" dirty="0" err="1" smtClean="0"/>
              <a:t>securité</a:t>
            </a:r>
            <a:r>
              <a:rPr lang="en-US" dirty="0" smtClean="0"/>
              <a:t>” or “TTT”</a:t>
            </a:r>
          </a:p>
          <a:p>
            <a:pPr algn="l" rtl="0">
              <a:buNone/>
            </a:pPr>
            <a:r>
              <a:rPr lang="en-US" dirty="0" smtClean="0"/>
              <a:t>      </a:t>
            </a:r>
            <a:r>
              <a:rPr lang="en-US" sz="2200" dirty="0" smtClean="0"/>
              <a:t>Statement that a TRS is encountered.</a:t>
            </a:r>
          </a:p>
          <a:p>
            <a:pPr algn="l" rtl="0">
              <a:buNone/>
            </a:pPr>
            <a:r>
              <a:rPr lang="en-US" sz="2200" dirty="0" smtClean="0"/>
              <a:t>      Barometric pressure with unit, whether corrected or not.</a:t>
            </a:r>
          </a:p>
          <a:p>
            <a:pPr algn="l" rtl="0">
              <a:buNone/>
            </a:pPr>
            <a:r>
              <a:rPr lang="en-US" sz="2200" dirty="0" smtClean="0"/>
              <a:t>      Barometric tendency for last 3 hrs.</a:t>
            </a:r>
          </a:p>
          <a:p>
            <a:pPr algn="l" rtl="0">
              <a:buNone/>
            </a:pPr>
            <a:r>
              <a:rPr lang="en-US" sz="2200" dirty="0" smtClean="0"/>
              <a:t>      True wind direction</a:t>
            </a:r>
          </a:p>
          <a:p>
            <a:pPr algn="l" rtl="0">
              <a:buNone/>
            </a:pPr>
            <a:r>
              <a:rPr lang="en-US" sz="2200" dirty="0" smtClean="0"/>
              <a:t>      Wind force</a:t>
            </a:r>
          </a:p>
          <a:p>
            <a:pPr algn="l" rtl="0">
              <a:buNone/>
            </a:pPr>
            <a:r>
              <a:rPr lang="en-US" sz="2200" dirty="0" smtClean="0"/>
              <a:t>      Sea state</a:t>
            </a:r>
          </a:p>
          <a:p>
            <a:pPr algn="l" rtl="0">
              <a:buNone/>
            </a:pPr>
            <a:r>
              <a:rPr lang="en-US" sz="2200" dirty="0" smtClean="0"/>
              <a:t>      Swell</a:t>
            </a:r>
          </a:p>
          <a:p>
            <a:pPr algn="l" rtl="0">
              <a:buNone/>
            </a:pPr>
            <a:r>
              <a:rPr lang="en-US" sz="2200" dirty="0" smtClean="0"/>
              <a:t>      Own ship’s course and speed.</a:t>
            </a:r>
          </a:p>
          <a:p>
            <a:pPr algn="l" rtl="0"/>
            <a:r>
              <a:rPr lang="en-US" sz="2400" dirty="0" smtClean="0"/>
              <a:t> Message to be transmitted every 3 Hrs.</a:t>
            </a:r>
            <a:endParaRPr lang="en-US" sz="2600" dirty="0" smtClean="0"/>
          </a:p>
          <a:p>
            <a:pPr algn="l" rtl="0">
              <a:buNone/>
            </a:pPr>
            <a:endParaRPr lang="en-US" sz="2600" dirty="0" smtClean="0"/>
          </a:p>
          <a:p>
            <a:pPr algn="l" rtl="0">
              <a:buNone/>
            </a:pPr>
            <a:endParaRPr lang="fa-I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765048"/>
            <a:ext cx="8534400" cy="758952"/>
          </a:xfrm>
        </p:spPr>
        <p:txBody>
          <a:bodyPr>
            <a:noAutofit/>
          </a:bodyPr>
          <a:lstStyle/>
          <a:p>
            <a:r>
              <a:rPr lang="en-US" sz="2000" b="1" dirty="0" smtClean="0">
                <a:solidFill>
                  <a:schemeClr val="tx1"/>
                </a:solidFill>
              </a:rPr>
              <a:t>You are going to Singapore trough south china sea, a TRS coming from east of the Philippine and two days remain to reach meeting point , action</a:t>
            </a:r>
            <a:br>
              <a:rPr lang="en-US" sz="2000" b="1" dirty="0" smtClean="0">
                <a:solidFill>
                  <a:schemeClr val="tx1"/>
                </a:solidFill>
              </a:rPr>
            </a:br>
            <a:endParaRPr lang="fa-IR" sz="2000" b="1" dirty="0">
              <a:solidFill>
                <a:schemeClr val="tx1"/>
              </a:solidFill>
            </a:endParaRPr>
          </a:p>
        </p:txBody>
      </p:sp>
      <p:sp>
        <p:nvSpPr>
          <p:cNvPr id="3" name="Content Placeholder 2"/>
          <p:cNvSpPr>
            <a:spLocks noGrp="1"/>
          </p:cNvSpPr>
          <p:nvPr>
            <p:ph sz="quarter" idx="1"/>
          </p:nvPr>
        </p:nvSpPr>
        <p:spPr/>
        <p:txBody>
          <a:bodyPr>
            <a:normAutofit/>
          </a:bodyPr>
          <a:lstStyle/>
          <a:p>
            <a:pPr algn="just" rtl="0"/>
            <a:r>
              <a:rPr lang="en-US" sz="2000" dirty="0" smtClean="0"/>
              <a:t>If a corrected barometer reading is </a:t>
            </a:r>
            <a:r>
              <a:rPr lang="en-US" sz="2000" dirty="0" smtClean="0">
                <a:solidFill>
                  <a:srgbClr val="FF0000"/>
                </a:solidFill>
              </a:rPr>
              <a:t>3 </a:t>
            </a:r>
            <a:r>
              <a:rPr lang="en-US" sz="2000" dirty="0" err="1" smtClean="0">
                <a:solidFill>
                  <a:srgbClr val="FF0000"/>
                </a:solidFill>
              </a:rPr>
              <a:t>millibars</a:t>
            </a:r>
            <a:r>
              <a:rPr lang="en-US" sz="2000" dirty="0" smtClean="0"/>
              <a:t> or more below the mean for the time of the year, as shown in the climatic atlas or appropriate volume of the Sailing Directions, </a:t>
            </a:r>
            <a:r>
              <a:rPr lang="en-US" sz="2000" dirty="0" smtClean="0">
                <a:solidFill>
                  <a:srgbClr val="FF0000"/>
                </a:solidFill>
              </a:rPr>
              <a:t>suspicion</a:t>
            </a:r>
            <a:r>
              <a:rPr lang="en-US" sz="2000" dirty="0" smtClean="0"/>
              <a:t> should be aroused and action taken to meet any development.</a:t>
            </a:r>
          </a:p>
          <a:p>
            <a:pPr algn="just" rtl="0"/>
            <a:r>
              <a:rPr lang="en-US" sz="2000" dirty="0" smtClean="0"/>
              <a:t>If the corrected reading is </a:t>
            </a:r>
            <a:r>
              <a:rPr lang="en-US" sz="2000" dirty="0" smtClean="0">
                <a:solidFill>
                  <a:srgbClr val="FF0000"/>
                </a:solidFill>
              </a:rPr>
              <a:t>5 </a:t>
            </a:r>
            <a:r>
              <a:rPr lang="en-US" sz="2000" dirty="0" err="1" smtClean="0">
                <a:solidFill>
                  <a:srgbClr val="FF0000"/>
                </a:solidFill>
              </a:rPr>
              <a:t>millibars</a:t>
            </a:r>
            <a:r>
              <a:rPr lang="en-US" sz="2000" dirty="0" smtClean="0">
                <a:solidFill>
                  <a:srgbClr val="FF0000"/>
                </a:solidFill>
              </a:rPr>
              <a:t> </a:t>
            </a:r>
            <a:r>
              <a:rPr lang="en-US" sz="2000" dirty="0" smtClean="0"/>
              <a:t>or more below normal it is time to consider </a:t>
            </a:r>
            <a:r>
              <a:rPr lang="en-US" sz="2000" dirty="0" smtClean="0">
                <a:solidFill>
                  <a:srgbClr val="FF0000"/>
                </a:solidFill>
              </a:rPr>
              <a:t>avoiding action </a:t>
            </a:r>
            <a:r>
              <a:rPr lang="en-US" sz="2000" dirty="0" smtClean="0"/>
              <a:t>for there can be little doubt that a tropical storm is in the vicinity. </a:t>
            </a:r>
          </a:p>
          <a:p>
            <a:pPr algn="just" rtl="0"/>
            <a:r>
              <a:rPr lang="en-US" sz="2000" dirty="0" smtClean="0">
                <a:solidFill>
                  <a:srgbClr val="FF0000"/>
                </a:solidFill>
              </a:rPr>
              <a:t>Radar</a:t>
            </a:r>
            <a:r>
              <a:rPr lang="en-US" sz="2000" dirty="0" smtClean="0"/>
              <a:t> may give warning of a storm within about 100 miles. At times the eye can be clearly seen. </a:t>
            </a:r>
          </a:p>
          <a:p>
            <a:pPr algn="just" rtl="0"/>
            <a:r>
              <a:rPr lang="en-US" sz="2000" dirty="0" smtClean="0"/>
              <a:t>If an observer </a:t>
            </a:r>
            <a:r>
              <a:rPr lang="en-US" sz="2000" dirty="0" smtClean="0">
                <a:solidFill>
                  <a:srgbClr val="FF0000"/>
                </a:solidFill>
              </a:rPr>
              <a:t>faces the wind</a:t>
            </a:r>
            <a:r>
              <a:rPr lang="en-US" sz="2000" dirty="0" smtClean="0"/>
              <a:t>, the centre of the storm will be from </a:t>
            </a:r>
            <a:r>
              <a:rPr lang="en-US" sz="2000" dirty="0" smtClean="0">
                <a:solidFill>
                  <a:srgbClr val="FF0000"/>
                </a:solidFill>
              </a:rPr>
              <a:t>100° to 125° </a:t>
            </a:r>
            <a:r>
              <a:rPr lang="en-US" sz="2000" dirty="0" smtClean="0"/>
              <a:t>on his right hand side in the N hemisphere when the storm is about </a:t>
            </a:r>
            <a:r>
              <a:rPr lang="en-US" sz="2000" dirty="0" smtClean="0">
                <a:solidFill>
                  <a:srgbClr val="FF0000"/>
                </a:solidFill>
              </a:rPr>
              <a:t>200 miles away</a:t>
            </a:r>
            <a:r>
              <a:rPr lang="en-US" sz="2000" dirty="0" smtClean="0"/>
              <a:t>, i.e. when the barometer has fallen about 5 </a:t>
            </a:r>
            <a:r>
              <a:rPr lang="en-US" sz="2000" dirty="0" err="1" smtClean="0"/>
              <a:t>millibars</a:t>
            </a:r>
            <a:r>
              <a:rPr lang="en-US" sz="2000" dirty="0" smtClean="0"/>
              <a:t> and the wind has increased to about </a:t>
            </a:r>
            <a:r>
              <a:rPr lang="en-US" sz="2000" dirty="0" smtClean="0">
                <a:solidFill>
                  <a:srgbClr val="FF0000"/>
                </a:solidFill>
              </a:rPr>
              <a:t>force 6</a:t>
            </a:r>
            <a:r>
              <a:rPr lang="en-US" sz="2000" dirty="0" smtClean="0"/>
              <a:t>.</a:t>
            </a:r>
          </a:p>
          <a:p>
            <a:pPr algn="just" rtl="0"/>
            <a:endParaRPr lang="fa-IR" sz="20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Alteration of course in heavy weather</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219200"/>
            <a:ext cx="8503920" cy="5486400"/>
          </a:xfrm>
        </p:spPr>
        <p:txBody>
          <a:bodyPr>
            <a:noAutofit/>
          </a:bodyPr>
          <a:lstStyle/>
          <a:p>
            <a:pPr algn="l" rtl="0"/>
            <a:r>
              <a:rPr lang="en-US" sz="1700" dirty="0" smtClean="0">
                <a:solidFill>
                  <a:srgbClr val="FF0000"/>
                </a:solidFill>
              </a:rPr>
              <a:t>Dangerous/critical period </a:t>
            </a:r>
            <a:r>
              <a:rPr lang="en-US" sz="1700" dirty="0" smtClean="0"/>
              <a:t>when sea comes from beam.</a:t>
            </a:r>
          </a:p>
          <a:p>
            <a:pPr algn="l" rtl="0"/>
            <a:r>
              <a:rPr lang="en-US" sz="1700" dirty="0" smtClean="0"/>
              <a:t>Wave group consists of about </a:t>
            </a:r>
            <a:r>
              <a:rPr lang="en-US" sz="1700" dirty="0" smtClean="0">
                <a:solidFill>
                  <a:srgbClr val="FF0000"/>
                </a:solidFill>
              </a:rPr>
              <a:t>8 waves</a:t>
            </a:r>
            <a:r>
              <a:rPr lang="en-US" sz="1700" dirty="0" smtClean="0"/>
              <a:t>.</a:t>
            </a:r>
          </a:p>
          <a:p>
            <a:pPr algn="l" rtl="0"/>
            <a:r>
              <a:rPr lang="en-US" sz="1700" dirty="0" smtClean="0">
                <a:solidFill>
                  <a:srgbClr val="FF0000"/>
                </a:solidFill>
              </a:rPr>
              <a:t>Lull period </a:t>
            </a:r>
            <a:r>
              <a:rPr lang="en-US" sz="1700" dirty="0" smtClean="0"/>
              <a:t>1-2 waves  among wave groups.</a:t>
            </a:r>
          </a:p>
          <a:p>
            <a:pPr algn="l" rtl="0"/>
            <a:r>
              <a:rPr lang="en-US" sz="1700" dirty="0" smtClean="0">
                <a:solidFill>
                  <a:srgbClr val="FF0000"/>
                </a:solidFill>
              </a:rPr>
              <a:t>Alter</a:t>
            </a:r>
            <a:r>
              <a:rPr lang="en-US" sz="1700" dirty="0" smtClean="0"/>
              <a:t> the vessel </a:t>
            </a:r>
            <a:r>
              <a:rPr lang="en-US" sz="1700" dirty="0" smtClean="0">
                <a:solidFill>
                  <a:srgbClr val="FF0000"/>
                </a:solidFill>
              </a:rPr>
              <a:t>during lull period</a:t>
            </a:r>
            <a:r>
              <a:rPr lang="en-US" sz="1700" dirty="0" smtClean="0"/>
              <a:t>.</a:t>
            </a:r>
          </a:p>
          <a:p>
            <a:pPr algn="l" rtl="0"/>
            <a:r>
              <a:rPr lang="en-US" sz="1700" dirty="0" smtClean="0"/>
              <a:t>Before turning, </a:t>
            </a:r>
            <a:r>
              <a:rPr lang="en-US" sz="1700" dirty="0" smtClean="0">
                <a:solidFill>
                  <a:srgbClr val="FF0000"/>
                </a:solidFill>
              </a:rPr>
              <a:t>inform all department heads</a:t>
            </a:r>
            <a:r>
              <a:rPr lang="en-US" sz="1700" dirty="0" smtClean="0"/>
              <a:t>, take necessary precautions.</a:t>
            </a:r>
          </a:p>
          <a:p>
            <a:pPr algn="l" rtl="0"/>
            <a:r>
              <a:rPr lang="en-US" sz="1700" dirty="0" smtClean="0"/>
              <a:t>No one is allowed on deck.</a:t>
            </a:r>
          </a:p>
          <a:p>
            <a:pPr algn="l" rtl="0"/>
            <a:r>
              <a:rPr lang="en-US" sz="1700" dirty="0" smtClean="0"/>
              <a:t>Understand turning ability of the ship.</a:t>
            </a:r>
          </a:p>
          <a:p>
            <a:pPr algn="l" rtl="0"/>
            <a:r>
              <a:rPr lang="en-US" sz="1700" dirty="0" smtClean="0">
                <a:solidFill>
                  <a:srgbClr val="FF0000"/>
                </a:solidFill>
              </a:rPr>
              <a:t>Study wave development cycle </a:t>
            </a:r>
            <a:r>
              <a:rPr lang="en-US" sz="1700" dirty="0" smtClean="0"/>
              <a:t>carefully to find out calm period.</a:t>
            </a:r>
          </a:p>
          <a:p>
            <a:pPr algn="l" rtl="0"/>
            <a:r>
              <a:rPr lang="en-US" sz="1700" dirty="0" smtClean="0"/>
              <a:t>To minimize danger of being capsized or swamped, the timing of turn to be coincide with calmer waves when abeam.</a:t>
            </a:r>
          </a:p>
          <a:p>
            <a:pPr algn="l" rtl="0"/>
            <a:r>
              <a:rPr lang="en-US" sz="1700" dirty="0" smtClean="0"/>
              <a:t>Consider possibility of </a:t>
            </a:r>
            <a:r>
              <a:rPr lang="en-US" sz="1700" dirty="0" smtClean="0">
                <a:solidFill>
                  <a:srgbClr val="FF0000"/>
                </a:solidFill>
              </a:rPr>
              <a:t>misjudgment of lull period </a:t>
            </a:r>
            <a:r>
              <a:rPr lang="en-US" sz="1700" dirty="0" smtClean="0"/>
              <a:t>and turning ability of the vessel.</a:t>
            </a:r>
          </a:p>
          <a:p>
            <a:pPr algn="l" rtl="0"/>
            <a:r>
              <a:rPr lang="en-US" sz="1700" dirty="0" smtClean="0"/>
              <a:t>About </a:t>
            </a:r>
            <a:r>
              <a:rPr lang="en-US" sz="1700" dirty="0" smtClean="0">
                <a:solidFill>
                  <a:srgbClr val="FF0000"/>
                </a:solidFill>
              </a:rPr>
              <a:t>2/3 waves before the calm wave</a:t>
            </a:r>
            <a:r>
              <a:rPr lang="en-US" sz="1700" dirty="0" smtClean="0"/>
              <a:t>, start turning slowly with extreme caution.</a:t>
            </a:r>
          </a:p>
          <a:p>
            <a:pPr algn="l" rtl="0"/>
            <a:r>
              <a:rPr lang="en-US" sz="1700" dirty="0" smtClean="0"/>
              <a:t>If turning misjudged, come back to previous heading.</a:t>
            </a:r>
          </a:p>
          <a:p>
            <a:pPr algn="l" rtl="0"/>
            <a:r>
              <a:rPr lang="en-US" sz="1700" dirty="0" smtClean="0"/>
              <a:t>If turning is correct, continue the turn as fast as possible.</a:t>
            </a:r>
          </a:p>
          <a:p>
            <a:pPr algn="l" rtl="0"/>
            <a:r>
              <a:rPr lang="en-US" sz="1700" dirty="0" smtClean="0"/>
              <a:t>When critical period is passed, increase the turning rate.</a:t>
            </a:r>
          </a:p>
          <a:p>
            <a:pPr algn="l" rtl="0"/>
            <a:r>
              <a:rPr lang="en-US" sz="1700" dirty="0" smtClean="0"/>
              <a:t>Steady to next course and observe situation carefully.</a:t>
            </a:r>
          </a:p>
          <a:p>
            <a:pPr algn="l" rtl="0"/>
            <a:r>
              <a:rPr lang="en-US" sz="1700" dirty="0" smtClean="0"/>
              <a:t>Adjust speed if necessary for following and quartering sea.</a:t>
            </a:r>
          </a:p>
          <a:p>
            <a:pPr algn="l"/>
            <a:endParaRPr lang="fa-IR" sz="17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dirty="0" smtClean="0">
                <a:solidFill>
                  <a:schemeClr val="tx1"/>
                </a:solidFill>
              </a:rPr>
              <a:t>BAD WEATHER MANEUVERS</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p:txBody>
          <a:bodyPr/>
          <a:lstStyle/>
          <a:p>
            <a:pPr algn="l" rtl="0"/>
            <a:r>
              <a:rPr lang="en-US" dirty="0" smtClean="0"/>
              <a:t>Following options are available to the master, in case of bad weather:</a:t>
            </a:r>
          </a:p>
          <a:p>
            <a:pPr algn="l" rtl="0">
              <a:buNone/>
            </a:pPr>
            <a:endParaRPr lang="en-US" dirty="0" smtClean="0"/>
          </a:p>
          <a:p>
            <a:pPr algn="l" rtl="0"/>
            <a:r>
              <a:rPr lang="en-US" dirty="0" smtClean="0">
                <a:hlinkClick r:id="rId3"/>
              </a:rPr>
              <a:t>Head to sea</a:t>
            </a:r>
            <a:r>
              <a:rPr lang="en-US" b="1" dirty="0" smtClean="0"/>
              <a:t> </a:t>
            </a:r>
            <a:r>
              <a:rPr lang="en-US" sz="2400" dirty="0" smtClean="0"/>
              <a:t>or wind and sea on fine bow, at reduced speed</a:t>
            </a:r>
            <a:endParaRPr lang="en-US" dirty="0" smtClean="0"/>
          </a:p>
          <a:p>
            <a:pPr algn="l" rtl="0"/>
            <a:r>
              <a:rPr lang="en-US" dirty="0" smtClean="0">
                <a:hlinkClick r:id="rId3"/>
              </a:rPr>
              <a:t>Stern to sea</a:t>
            </a:r>
            <a:r>
              <a:rPr lang="en-US" b="1" dirty="0" smtClean="0"/>
              <a:t> </a:t>
            </a:r>
            <a:r>
              <a:rPr lang="en-US" sz="2400" dirty="0" smtClean="0"/>
              <a:t>at reduced speed, running before the wind</a:t>
            </a:r>
            <a:endParaRPr lang="en-US" dirty="0" smtClean="0"/>
          </a:p>
          <a:p>
            <a:pPr algn="l" rtl="0"/>
            <a:r>
              <a:rPr lang="en-US" dirty="0" smtClean="0">
                <a:hlinkClick r:id="rId3"/>
              </a:rPr>
              <a:t>Heave to</a:t>
            </a:r>
            <a:r>
              <a:rPr lang="en-US" b="1" dirty="0" smtClean="0"/>
              <a:t> </a:t>
            </a:r>
            <a:r>
              <a:rPr lang="en-US" sz="2400" dirty="0" smtClean="0"/>
              <a:t>preferably on the lee of an island</a:t>
            </a:r>
            <a:endParaRPr lang="en-US" dirty="0" smtClean="0"/>
          </a:p>
          <a:p>
            <a:pPr algn="l" rtl="0"/>
            <a:r>
              <a:rPr lang="en-US" dirty="0" smtClean="0">
                <a:hlinkClick r:id="rId3"/>
              </a:rPr>
              <a:t>Anchoring</a:t>
            </a:r>
            <a:r>
              <a:rPr lang="en-US" b="1" dirty="0" smtClean="0"/>
              <a:t> </a:t>
            </a:r>
            <a:r>
              <a:rPr lang="en-US" sz="2400" dirty="0" smtClean="0"/>
              <a:t>in shallow waters</a:t>
            </a:r>
            <a:endParaRPr lang="en-US" dirty="0" smtClean="0"/>
          </a:p>
          <a:p>
            <a:pPr algn="l" rtl="0"/>
            <a:r>
              <a:rPr lang="en-US" dirty="0" smtClean="0">
                <a:hlinkClick r:id="rId3"/>
              </a:rPr>
              <a:t>Altering course</a:t>
            </a:r>
            <a:r>
              <a:rPr lang="en-US" dirty="0" smtClean="0"/>
              <a:t> </a:t>
            </a:r>
            <a:r>
              <a:rPr lang="en-US" sz="2400" dirty="0" smtClean="0"/>
              <a:t>to avoid bad weather</a:t>
            </a:r>
            <a:endParaRPr lang="en-US" dirty="0" smtClean="0"/>
          </a:p>
          <a:p>
            <a:pPr algn="l"/>
            <a:endParaRPr lang="fa-I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Synchronized rolling</a:t>
            </a:r>
            <a:endParaRPr lang="fa-IR" dirty="0">
              <a:solidFill>
                <a:schemeClr val="tx1"/>
              </a:solidFill>
            </a:endParaRPr>
          </a:p>
        </p:txBody>
      </p:sp>
      <p:sp>
        <p:nvSpPr>
          <p:cNvPr id="3" name="Content Placeholder 2"/>
          <p:cNvSpPr>
            <a:spLocks noGrp="1"/>
          </p:cNvSpPr>
          <p:nvPr>
            <p:ph sz="quarter" idx="1"/>
          </p:nvPr>
        </p:nvSpPr>
        <p:spPr/>
        <p:txBody>
          <a:bodyPr/>
          <a:lstStyle/>
          <a:p>
            <a:pPr algn="just" rtl="0"/>
            <a:r>
              <a:rPr lang="en-US" b="1" dirty="0" smtClean="0"/>
              <a:t>How to determine:</a:t>
            </a:r>
          </a:p>
          <a:p>
            <a:pPr algn="just" rtl="0">
              <a:buNone/>
            </a:pPr>
            <a:endParaRPr lang="en-US" dirty="0" smtClean="0"/>
          </a:p>
          <a:p>
            <a:pPr algn="just" rtl="0">
              <a:lnSpc>
                <a:spcPct val="150000"/>
              </a:lnSpc>
            </a:pPr>
            <a:r>
              <a:rPr lang="en-US" dirty="0" smtClean="0"/>
              <a:t>Vessel rolling heavily.</a:t>
            </a:r>
          </a:p>
          <a:p>
            <a:pPr algn="just" rtl="0">
              <a:lnSpc>
                <a:spcPct val="150000"/>
              </a:lnSpc>
            </a:pPr>
            <a:r>
              <a:rPr lang="en-US" dirty="0" smtClean="0"/>
              <a:t>There is no period of lull, rolling angle is almost same or increasing in every roll.</a:t>
            </a:r>
          </a:p>
          <a:p>
            <a:pPr algn="just" rtl="0">
              <a:lnSpc>
                <a:spcPct val="150000"/>
              </a:lnSpc>
            </a:pPr>
            <a:r>
              <a:rPr lang="en-US" dirty="0" smtClean="0"/>
              <a:t>Vessel is encountered by the same phase of wave almost all the times.</a:t>
            </a:r>
          </a:p>
          <a:p>
            <a:pPr algn="just"/>
            <a:endParaRPr lang="fa-I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Synchronized rolling</a:t>
            </a:r>
            <a:endParaRPr lang="fa-IR"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fontScale="77500" lnSpcReduction="20000"/>
          </a:bodyPr>
          <a:lstStyle/>
          <a:p>
            <a:pPr algn="just" rtl="0">
              <a:lnSpc>
                <a:spcPct val="120000"/>
              </a:lnSpc>
              <a:buNone/>
            </a:pPr>
            <a:r>
              <a:rPr lang="en-US" b="1" dirty="0" smtClean="0"/>
              <a:t>Precautions:</a:t>
            </a:r>
            <a:endParaRPr lang="en-US" dirty="0" smtClean="0"/>
          </a:p>
          <a:p>
            <a:pPr algn="just" rtl="0">
              <a:lnSpc>
                <a:spcPct val="120000"/>
              </a:lnSpc>
            </a:pPr>
            <a:r>
              <a:rPr lang="en-US" dirty="0" smtClean="0"/>
              <a:t>Synchronized rolling to be determined immediately.</a:t>
            </a:r>
          </a:p>
          <a:p>
            <a:pPr algn="just" rtl="0">
              <a:lnSpc>
                <a:spcPct val="120000"/>
              </a:lnSpc>
            </a:pPr>
            <a:r>
              <a:rPr lang="en-US" dirty="0" smtClean="0"/>
              <a:t>Occurs when the period of roll is equal or nearly equal to the </a:t>
            </a:r>
            <a:r>
              <a:rPr lang="en-US" dirty="0" smtClean="0">
                <a:hlinkClick r:id="rId3"/>
              </a:rPr>
              <a:t>apparent period</a:t>
            </a:r>
            <a:r>
              <a:rPr lang="en-US" dirty="0" smtClean="0"/>
              <a:t> of encountered wave.</a:t>
            </a:r>
          </a:p>
          <a:p>
            <a:pPr algn="just" rtl="0">
              <a:lnSpc>
                <a:spcPct val="120000"/>
              </a:lnSpc>
            </a:pPr>
            <a:r>
              <a:rPr lang="en-US" dirty="0" smtClean="0"/>
              <a:t>A very dangerous and undesirable condition.</a:t>
            </a:r>
          </a:p>
          <a:p>
            <a:pPr algn="just" rtl="0">
              <a:lnSpc>
                <a:spcPct val="120000"/>
              </a:lnSpc>
            </a:pPr>
            <a:r>
              <a:rPr lang="en-US" dirty="0" smtClean="0"/>
              <a:t>Successive waves tend to increase the angle of roll of the vessel, thereby produce danger of capsize.</a:t>
            </a:r>
          </a:p>
          <a:p>
            <a:pPr algn="just" rtl="0">
              <a:lnSpc>
                <a:spcPct val="120000"/>
              </a:lnSpc>
            </a:pPr>
            <a:r>
              <a:rPr lang="en-US" dirty="0" smtClean="0"/>
              <a:t>More dangerous in small vessels or vessels with low stability.</a:t>
            </a:r>
          </a:p>
          <a:p>
            <a:pPr algn="just" rtl="0">
              <a:lnSpc>
                <a:spcPct val="120000"/>
              </a:lnSpc>
            </a:pPr>
            <a:r>
              <a:rPr lang="en-US" dirty="0" smtClean="0"/>
              <a:t>Most dangerous when a beam sea is experienced and the ship reaches a greater maximum inclination at each trough and crest of wave.</a:t>
            </a:r>
          </a:p>
          <a:p>
            <a:pPr algn="just" rtl="0">
              <a:lnSpc>
                <a:spcPct val="120000"/>
              </a:lnSpc>
            </a:pPr>
            <a:r>
              <a:rPr lang="en-US" dirty="0" smtClean="0"/>
              <a:t>Danger of cargo shift.</a:t>
            </a:r>
          </a:p>
          <a:p>
            <a:pPr algn="just" rtl="0">
              <a:lnSpc>
                <a:spcPct val="120000"/>
              </a:lnSpc>
            </a:pPr>
            <a:r>
              <a:rPr lang="en-US" dirty="0" smtClean="0"/>
              <a:t>Danger of damage to vessel.</a:t>
            </a:r>
          </a:p>
          <a:p>
            <a:pPr algn="just">
              <a:lnSpc>
                <a:spcPct val="120000"/>
              </a:lnSpc>
            </a:pPr>
            <a:endParaRPr lang="fa-I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Synchronized rolling</a:t>
            </a:r>
            <a:endParaRPr lang="fa-IR"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lnSpcReduction="10000"/>
          </a:bodyPr>
          <a:lstStyle/>
          <a:p>
            <a:pPr algn="l" rtl="0">
              <a:buNone/>
            </a:pPr>
            <a:r>
              <a:rPr lang="en-US" b="1" dirty="0" smtClean="0"/>
              <a:t>Corrective actions:</a:t>
            </a:r>
            <a:endParaRPr lang="en-US" dirty="0" smtClean="0"/>
          </a:p>
          <a:p>
            <a:pPr algn="l" rtl="0"/>
            <a:r>
              <a:rPr lang="en-US" dirty="0" smtClean="0"/>
              <a:t>Change </a:t>
            </a:r>
            <a:r>
              <a:rPr lang="en-US" dirty="0" smtClean="0">
                <a:hlinkClick r:id="rId3"/>
              </a:rPr>
              <a:t>apparent period</a:t>
            </a:r>
            <a:r>
              <a:rPr lang="en-US" dirty="0" smtClean="0"/>
              <a:t> of waves by:</a:t>
            </a:r>
          </a:p>
          <a:p>
            <a:pPr algn="l" rtl="0">
              <a:lnSpc>
                <a:spcPct val="150000"/>
              </a:lnSpc>
            </a:pPr>
            <a:r>
              <a:rPr lang="en-US" dirty="0" smtClean="0"/>
              <a:t> </a:t>
            </a:r>
            <a:r>
              <a:rPr lang="en-US" sz="2400" dirty="0" smtClean="0"/>
              <a:t>Alteration of course</a:t>
            </a:r>
          </a:p>
          <a:p>
            <a:pPr algn="l" rtl="0">
              <a:lnSpc>
                <a:spcPct val="150000"/>
              </a:lnSpc>
            </a:pPr>
            <a:r>
              <a:rPr lang="en-US" sz="2400" dirty="0" smtClean="0"/>
              <a:t>Alteration of speed</a:t>
            </a:r>
          </a:p>
          <a:p>
            <a:pPr algn="l" rtl="0">
              <a:lnSpc>
                <a:spcPct val="150000"/>
              </a:lnSpc>
            </a:pPr>
            <a:r>
              <a:rPr lang="en-US" sz="2400" dirty="0" smtClean="0"/>
              <a:t> Change vessels rolling period by changing GM</a:t>
            </a:r>
          </a:p>
          <a:p>
            <a:pPr algn="l" rtl="0">
              <a:lnSpc>
                <a:spcPct val="150000"/>
              </a:lnSpc>
            </a:pPr>
            <a:r>
              <a:rPr lang="en-US" sz="2400" dirty="0" smtClean="0"/>
              <a:t> By ballasting</a:t>
            </a:r>
          </a:p>
          <a:p>
            <a:pPr algn="l" rtl="0">
              <a:lnSpc>
                <a:spcPct val="150000"/>
              </a:lnSpc>
            </a:pPr>
            <a:r>
              <a:rPr lang="en-US" sz="2400" dirty="0" smtClean="0"/>
              <a:t>By </a:t>
            </a:r>
            <a:r>
              <a:rPr lang="en-US" sz="2400" dirty="0" err="1" smtClean="0"/>
              <a:t>deballasting</a:t>
            </a:r>
            <a:endParaRPr lang="en-US" sz="2400" dirty="0" smtClean="0"/>
          </a:p>
          <a:p>
            <a:pPr algn="l" rtl="0">
              <a:lnSpc>
                <a:spcPct val="150000"/>
              </a:lnSpc>
            </a:pPr>
            <a:r>
              <a:rPr lang="en-US" sz="2400" dirty="0" smtClean="0"/>
              <a:t>Shifting of ballast, FO, FW etc and changing transverse position of G.</a:t>
            </a:r>
            <a:endParaRPr lang="en-US" sz="24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rmAutofit fontScale="90000"/>
          </a:bodyPr>
          <a:lstStyle/>
          <a:p>
            <a:pPr rtl="0"/>
            <a:r>
              <a:rPr lang="en-US" dirty="0" smtClean="0">
                <a:solidFill>
                  <a:schemeClr val="tx1"/>
                </a:solidFill>
              </a:rPr>
              <a:t/>
            </a:r>
            <a:br>
              <a:rPr lang="en-US" dirty="0" smtClean="0">
                <a:solidFill>
                  <a:schemeClr val="tx1"/>
                </a:solidFill>
              </a:rPr>
            </a:br>
            <a:r>
              <a:rPr lang="en-US" dirty="0" smtClean="0">
                <a:solidFill>
                  <a:schemeClr val="tx1"/>
                </a:solidFill>
              </a:rPr>
              <a:t> </a:t>
            </a:r>
            <a:br>
              <a:rPr lang="en-US" dirty="0" smtClean="0">
                <a:solidFill>
                  <a:schemeClr val="tx1"/>
                </a:solidFill>
              </a:rPr>
            </a:br>
            <a:r>
              <a:rPr lang="en-US" b="1" dirty="0" smtClean="0">
                <a:solidFill>
                  <a:schemeClr val="tx1"/>
                </a:solidFill>
              </a:rPr>
              <a:t> Use of oil in bad weather</a:t>
            </a:r>
            <a:endParaRPr lang="fa-IR" dirty="0">
              <a:solidFill>
                <a:schemeClr val="tx1"/>
              </a:solidFill>
            </a:endParaRPr>
          </a:p>
        </p:txBody>
      </p:sp>
      <p:sp>
        <p:nvSpPr>
          <p:cNvPr id="3" name="Content Placeholder 2"/>
          <p:cNvSpPr>
            <a:spLocks noGrp="1"/>
          </p:cNvSpPr>
          <p:nvPr>
            <p:ph sz="quarter" idx="1"/>
          </p:nvPr>
        </p:nvSpPr>
        <p:spPr>
          <a:xfrm>
            <a:off x="301752" y="1527048"/>
            <a:ext cx="8503920" cy="5330952"/>
          </a:xfrm>
        </p:spPr>
        <p:txBody>
          <a:bodyPr>
            <a:normAutofit/>
          </a:bodyPr>
          <a:lstStyle/>
          <a:p>
            <a:pPr algn="l" rtl="0"/>
            <a:r>
              <a:rPr lang="en-US" sz="2400" dirty="0" smtClean="0"/>
              <a:t>Storm oil may be used to reduce heavy seas.</a:t>
            </a:r>
          </a:p>
          <a:p>
            <a:pPr algn="l" rtl="0"/>
            <a:r>
              <a:rPr lang="en-US" sz="2400" dirty="0" smtClean="0"/>
              <a:t>It prevents seas from breaking.</a:t>
            </a:r>
          </a:p>
          <a:p>
            <a:pPr algn="l" rtl="0"/>
            <a:r>
              <a:rPr lang="en-US" sz="2400" dirty="0" smtClean="0"/>
              <a:t> Reduces hazards of bad weather.</a:t>
            </a:r>
          </a:p>
          <a:p>
            <a:pPr algn="l" rtl="0"/>
            <a:r>
              <a:rPr lang="en-US" sz="2400" dirty="0" smtClean="0"/>
              <a:t>May be used to in heavy seas to:</a:t>
            </a:r>
          </a:p>
          <a:p>
            <a:pPr lvl="1" algn="l" rtl="0">
              <a:buNone/>
            </a:pPr>
            <a:r>
              <a:rPr lang="en-US" sz="1900" dirty="0" smtClean="0">
                <a:solidFill>
                  <a:schemeClr val="tx1"/>
                </a:solidFill>
              </a:rPr>
              <a:t>Turn the vessel.</a:t>
            </a:r>
          </a:p>
          <a:p>
            <a:pPr lvl="1" algn="l" rtl="0">
              <a:buNone/>
            </a:pPr>
            <a:r>
              <a:rPr lang="en-US" sz="1900" dirty="0" smtClean="0">
                <a:solidFill>
                  <a:schemeClr val="tx1"/>
                </a:solidFill>
              </a:rPr>
              <a:t>Lowering life boats.</a:t>
            </a:r>
          </a:p>
          <a:p>
            <a:pPr lvl="1" algn="l" rtl="0">
              <a:buNone/>
            </a:pPr>
            <a:r>
              <a:rPr lang="en-US" sz="1900" dirty="0" smtClean="0">
                <a:solidFill>
                  <a:schemeClr val="tx1"/>
                </a:solidFill>
              </a:rPr>
              <a:t>Rescue persons.</a:t>
            </a:r>
          </a:p>
          <a:p>
            <a:pPr lvl="1" algn="l" rtl="0">
              <a:buNone/>
            </a:pPr>
            <a:r>
              <a:rPr lang="en-US" sz="1900" dirty="0" smtClean="0">
                <a:solidFill>
                  <a:schemeClr val="tx1"/>
                </a:solidFill>
              </a:rPr>
              <a:t>Hove to.</a:t>
            </a:r>
          </a:p>
          <a:p>
            <a:pPr lvl="1" algn="l" rtl="0">
              <a:buNone/>
            </a:pPr>
            <a:r>
              <a:rPr lang="en-US" sz="1900" dirty="0" smtClean="0">
                <a:solidFill>
                  <a:schemeClr val="tx1"/>
                </a:solidFill>
              </a:rPr>
              <a:t>Towing operation.</a:t>
            </a:r>
          </a:p>
          <a:p>
            <a:pPr lvl="1" algn="l" rtl="0">
              <a:buNone/>
            </a:pPr>
            <a:r>
              <a:rPr lang="en-US" sz="1900" dirty="0" smtClean="0">
                <a:solidFill>
                  <a:schemeClr val="tx1"/>
                </a:solidFill>
              </a:rPr>
              <a:t>Crossing a bar.</a:t>
            </a:r>
          </a:p>
          <a:p>
            <a:pPr algn="l" rtl="0"/>
            <a:r>
              <a:rPr lang="en-US" sz="2400" dirty="0" smtClean="0"/>
              <a:t>Vegetable, animal or fish oil may be used.</a:t>
            </a:r>
          </a:p>
          <a:p>
            <a:pPr algn="l" rtl="0"/>
            <a:r>
              <a:rPr lang="en-US" sz="2400" dirty="0" smtClean="0"/>
              <a:t>If not available, lubricating oil may be used.</a:t>
            </a:r>
          </a:p>
          <a:p>
            <a:pPr algn="l"/>
            <a:endParaRPr lang="fa-I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Use of oil in bad weather</a:t>
            </a:r>
            <a:endParaRPr lang="fa-IR" dirty="0"/>
          </a:p>
        </p:txBody>
      </p:sp>
      <p:sp>
        <p:nvSpPr>
          <p:cNvPr id="3" name="Content Placeholder 2"/>
          <p:cNvSpPr>
            <a:spLocks noGrp="1"/>
          </p:cNvSpPr>
          <p:nvPr>
            <p:ph sz="quarter" idx="1"/>
          </p:nvPr>
        </p:nvSpPr>
        <p:spPr>
          <a:xfrm>
            <a:off x="301752" y="1371600"/>
            <a:ext cx="8503920" cy="5257800"/>
          </a:xfrm>
        </p:spPr>
        <p:txBody>
          <a:bodyPr>
            <a:normAutofit/>
          </a:bodyPr>
          <a:lstStyle/>
          <a:p>
            <a:pPr algn="l" rtl="0">
              <a:lnSpc>
                <a:spcPct val="120000"/>
              </a:lnSpc>
            </a:pPr>
            <a:r>
              <a:rPr lang="en-US" sz="2000" dirty="0" smtClean="0"/>
              <a:t>Fuel oil and crude oil not recommended, as they may </a:t>
            </a:r>
            <a:r>
              <a:rPr lang="en-US" sz="2000" dirty="0" smtClean="0">
                <a:solidFill>
                  <a:srgbClr val="FF0000"/>
                </a:solidFill>
              </a:rPr>
              <a:t>congeal</a:t>
            </a:r>
            <a:r>
              <a:rPr lang="en-US" sz="2000" dirty="0" smtClean="0"/>
              <a:t> or may cause harm to men in water.</a:t>
            </a:r>
          </a:p>
          <a:p>
            <a:pPr algn="l" rtl="0">
              <a:lnSpc>
                <a:spcPct val="120000"/>
              </a:lnSpc>
            </a:pPr>
            <a:r>
              <a:rPr lang="en-US" sz="2000" dirty="0" smtClean="0"/>
              <a:t> A small amount of oil can quench a comparatively large sea area.</a:t>
            </a:r>
          </a:p>
          <a:p>
            <a:pPr algn="l" rtl="0">
              <a:lnSpc>
                <a:spcPct val="120000"/>
              </a:lnSpc>
            </a:pPr>
            <a:r>
              <a:rPr lang="en-US" sz="2000" dirty="0" smtClean="0"/>
              <a:t> About 200 Liters of oil can quell 4500 m</a:t>
            </a:r>
            <a:r>
              <a:rPr lang="en-US" sz="2000" baseline="30000" dirty="0" smtClean="0"/>
              <a:t>2 </a:t>
            </a:r>
            <a:r>
              <a:rPr lang="en-US" sz="2000" dirty="0" smtClean="0"/>
              <a:t>sea area.</a:t>
            </a:r>
          </a:p>
          <a:p>
            <a:pPr algn="l" rtl="0">
              <a:lnSpc>
                <a:spcPct val="120000"/>
              </a:lnSpc>
            </a:pPr>
            <a:r>
              <a:rPr lang="en-US" sz="2000" dirty="0" smtClean="0"/>
              <a:t> To be distributed from </a:t>
            </a:r>
            <a:r>
              <a:rPr lang="en-US" sz="2000" dirty="0" smtClean="0">
                <a:solidFill>
                  <a:srgbClr val="FF0000"/>
                </a:solidFill>
              </a:rPr>
              <a:t>both bows </a:t>
            </a:r>
            <a:r>
              <a:rPr lang="en-US" sz="2000" dirty="0" smtClean="0"/>
              <a:t>when heading into wind and seas.</a:t>
            </a:r>
          </a:p>
          <a:p>
            <a:pPr algn="l" rtl="0">
              <a:lnSpc>
                <a:spcPct val="120000"/>
              </a:lnSpc>
            </a:pPr>
            <a:r>
              <a:rPr lang="en-US" sz="2000" dirty="0" smtClean="0"/>
              <a:t> To be distributed from weather side when lying stopped or running with seas on the quarter.</a:t>
            </a:r>
          </a:p>
          <a:p>
            <a:pPr algn="l" rtl="0">
              <a:lnSpc>
                <a:spcPct val="120000"/>
              </a:lnSpc>
            </a:pPr>
            <a:r>
              <a:rPr lang="en-US" sz="2000" dirty="0" smtClean="0"/>
              <a:t> Should be used gradually.</a:t>
            </a:r>
          </a:p>
          <a:p>
            <a:pPr algn="l" rtl="0"/>
            <a:r>
              <a:rPr lang="en-US" sz="2000" dirty="0" smtClean="0"/>
              <a:t>It may be done by:</a:t>
            </a:r>
          </a:p>
          <a:p>
            <a:pPr lvl="1" algn="l" rtl="0">
              <a:buNone/>
            </a:pPr>
            <a:r>
              <a:rPr lang="en-US" sz="1500" dirty="0" smtClean="0"/>
              <a:t> </a:t>
            </a:r>
            <a:r>
              <a:rPr lang="en-US" sz="1800" dirty="0" smtClean="0">
                <a:solidFill>
                  <a:schemeClr val="tx1"/>
                </a:solidFill>
              </a:rPr>
              <a:t>Trailing a </a:t>
            </a:r>
            <a:r>
              <a:rPr lang="en-US" sz="1800" dirty="0" smtClean="0">
                <a:solidFill>
                  <a:srgbClr val="FF0000"/>
                </a:solidFill>
              </a:rPr>
              <a:t>punctured hose </a:t>
            </a:r>
            <a:r>
              <a:rPr lang="en-US" sz="1800" dirty="0" smtClean="0">
                <a:solidFill>
                  <a:schemeClr val="tx1"/>
                </a:solidFill>
              </a:rPr>
              <a:t>full of oil </a:t>
            </a:r>
          </a:p>
          <a:p>
            <a:pPr lvl="1" algn="l" rtl="0">
              <a:buNone/>
            </a:pPr>
            <a:r>
              <a:rPr lang="en-US" sz="1800" dirty="0" smtClean="0">
                <a:solidFill>
                  <a:schemeClr val="tx1"/>
                </a:solidFill>
              </a:rPr>
              <a:t>Through a </a:t>
            </a:r>
            <a:r>
              <a:rPr lang="en-US" sz="1800" dirty="0" smtClean="0">
                <a:solidFill>
                  <a:srgbClr val="FF0000"/>
                </a:solidFill>
              </a:rPr>
              <a:t>punctured canvas </a:t>
            </a:r>
            <a:r>
              <a:rPr lang="en-US" sz="1800" dirty="0" smtClean="0">
                <a:solidFill>
                  <a:schemeClr val="tx1"/>
                </a:solidFill>
              </a:rPr>
              <a:t>bag which have been weighted and filled with oil soaked cotton.</a:t>
            </a:r>
          </a:p>
          <a:p>
            <a:pPr lvl="1" algn="l" rtl="0">
              <a:buNone/>
            </a:pPr>
            <a:r>
              <a:rPr lang="en-US" sz="1800" dirty="0" smtClean="0">
                <a:solidFill>
                  <a:srgbClr val="FF0000"/>
                </a:solidFill>
              </a:rPr>
              <a:t>Flushing through water closets</a:t>
            </a:r>
            <a:r>
              <a:rPr lang="en-US" sz="1800" dirty="0" smtClean="0">
                <a:solidFill>
                  <a:schemeClr val="tx1"/>
                </a:solidFill>
              </a:rPr>
              <a:t>.</a:t>
            </a:r>
          </a:p>
          <a:p>
            <a:pPr algn="l" rtl="0">
              <a:lnSpc>
                <a:spcPct val="150000"/>
              </a:lnSpc>
            </a:pPr>
            <a:endParaRPr lang="en-US" sz="2000" dirty="0" smtClean="0"/>
          </a:p>
          <a:p>
            <a:pPr algn="l">
              <a:lnSpc>
                <a:spcPct val="150000"/>
              </a:lnSpc>
            </a:pPr>
            <a:endParaRPr lang="fa-IR" sz="20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60248"/>
            <a:ext cx="8534400" cy="758952"/>
          </a:xfrm>
        </p:spPr>
        <p:txBody>
          <a:bodyPr>
            <a:normAutofit fontScale="90000"/>
          </a:bodyPr>
          <a:lstStyle/>
          <a:p>
            <a:r>
              <a:rPr lang="en-US" b="1" dirty="0" smtClean="0">
                <a:solidFill>
                  <a:schemeClr val="tx1"/>
                </a:solidFill>
              </a:rPr>
              <a:t>Onboard preparations and proceeding for search and rescue</a:t>
            </a:r>
            <a:endParaRPr lang="fa-IR" dirty="0">
              <a:solidFill>
                <a:schemeClr val="tx1"/>
              </a:solidFill>
            </a:endParaRPr>
          </a:p>
        </p:txBody>
      </p:sp>
      <p:sp>
        <p:nvSpPr>
          <p:cNvPr id="3" name="Content Placeholder 2"/>
          <p:cNvSpPr>
            <a:spLocks noGrp="1"/>
          </p:cNvSpPr>
          <p:nvPr>
            <p:ph sz="quarter" idx="1"/>
          </p:nvPr>
        </p:nvSpPr>
        <p:spPr>
          <a:xfrm>
            <a:off x="301752" y="1371600"/>
            <a:ext cx="8503920" cy="5334000"/>
          </a:xfrm>
        </p:spPr>
        <p:txBody>
          <a:bodyPr>
            <a:normAutofit fontScale="92500" lnSpcReduction="20000"/>
          </a:bodyPr>
          <a:lstStyle/>
          <a:p>
            <a:pPr algn="l" rtl="0"/>
            <a:r>
              <a:rPr lang="en-US" sz="2600" dirty="0" smtClean="0"/>
              <a:t>Post extra look out.</a:t>
            </a:r>
          </a:p>
          <a:p>
            <a:pPr algn="l" rtl="0"/>
            <a:r>
              <a:rPr lang="en-US" sz="2600" dirty="0" smtClean="0"/>
              <a:t> Inform C/E to </a:t>
            </a:r>
            <a:r>
              <a:rPr lang="en-US" sz="2600" dirty="0" err="1" smtClean="0"/>
              <a:t>st</a:t>
            </a:r>
            <a:r>
              <a:rPr lang="en-US" sz="2600" dirty="0" smtClean="0"/>
              <a:t>-by engine, but at full sea speed.</a:t>
            </a:r>
          </a:p>
          <a:p>
            <a:pPr algn="l" rtl="0"/>
            <a:r>
              <a:rPr lang="en-US" sz="2600" dirty="0" smtClean="0"/>
              <a:t> Inform owner/ charterer about the deviation.</a:t>
            </a:r>
          </a:p>
          <a:p>
            <a:pPr algn="l" rtl="0"/>
            <a:r>
              <a:rPr lang="en-US" sz="2600" dirty="0" smtClean="0"/>
              <a:t> Note down deviation time, position and ROBs.</a:t>
            </a:r>
          </a:p>
          <a:p>
            <a:pPr algn="l" rtl="0"/>
            <a:r>
              <a:rPr lang="en-US" sz="2600" dirty="0" smtClean="0"/>
              <a:t>Assign duties to officers.</a:t>
            </a:r>
          </a:p>
          <a:p>
            <a:pPr algn="l" rtl="0"/>
            <a:r>
              <a:rPr lang="en-US" sz="2600" dirty="0" smtClean="0"/>
              <a:t>Instruct C/O to prepare:</a:t>
            </a:r>
            <a:endParaRPr lang="en-US" dirty="0" smtClean="0"/>
          </a:p>
          <a:p>
            <a:pPr lvl="1" algn="l" rtl="0">
              <a:buFont typeface="Wingdings" pitchFamily="2" charset="2"/>
              <a:buChar char="Ø"/>
            </a:pPr>
            <a:r>
              <a:rPr lang="en-US" sz="1900" dirty="0" smtClean="0">
                <a:solidFill>
                  <a:schemeClr val="tx1"/>
                </a:solidFill>
              </a:rPr>
              <a:t>Ship’s hospital to receive casualties and prepare stretchers, blankets, foods, medicines.</a:t>
            </a:r>
          </a:p>
          <a:p>
            <a:pPr lvl="1" algn="l" rtl="0">
              <a:buFont typeface="Wingdings" pitchFamily="2" charset="2"/>
              <a:buChar char="Ø"/>
            </a:pPr>
            <a:r>
              <a:rPr lang="en-US" sz="1900" dirty="0" smtClean="0">
                <a:solidFill>
                  <a:schemeClr val="tx1"/>
                </a:solidFill>
              </a:rPr>
              <a:t>Prepare rescue boats and ready for immediate launching.</a:t>
            </a:r>
          </a:p>
          <a:p>
            <a:pPr lvl="1" algn="l" rtl="0">
              <a:buFont typeface="Wingdings" pitchFamily="2" charset="2"/>
              <a:buChar char="Ø"/>
            </a:pPr>
            <a:r>
              <a:rPr lang="en-US" sz="1900" dirty="0" smtClean="0">
                <a:solidFill>
                  <a:schemeClr val="tx1"/>
                </a:solidFill>
              </a:rPr>
              <a:t>Prepare rescue boat crews and check communication.</a:t>
            </a:r>
          </a:p>
          <a:p>
            <a:pPr lvl="1" algn="l" rtl="0">
              <a:buFont typeface="Wingdings" pitchFamily="2" charset="2"/>
              <a:buChar char="Ø"/>
            </a:pPr>
            <a:r>
              <a:rPr lang="en-US" sz="1900" dirty="0" smtClean="0">
                <a:solidFill>
                  <a:schemeClr val="tx1"/>
                </a:solidFill>
              </a:rPr>
              <a:t>Extra life jackets, life buoys, buoyant life lines, line throwing apparatus readily available.</a:t>
            </a:r>
          </a:p>
          <a:p>
            <a:pPr lvl="1" algn="l" rtl="0">
              <a:buFont typeface="Wingdings" pitchFamily="2" charset="2"/>
              <a:buChar char="Ø"/>
            </a:pPr>
            <a:r>
              <a:rPr lang="en-US" sz="1900" dirty="0" smtClean="0">
                <a:solidFill>
                  <a:schemeClr val="tx1"/>
                </a:solidFill>
              </a:rPr>
              <a:t>Rig </a:t>
            </a:r>
            <a:r>
              <a:rPr lang="en-US" sz="1900" dirty="0" err="1" smtClean="0">
                <a:solidFill>
                  <a:schemeClr val="tx1"/>
                </a:solidFill>
              </a:rPr>
              <a:t>ccommodation</a:t>
            </a:r>
            <a:r>
              <a:rPr lang="en-US" sz="1900" dirty="0" smtClean="0">
                <a:solidFill>
                  <a:schemeClr val="tx1"/>
                </a:solidFill>
              </a:rPr>
              <a:t> ladder, scrambling nets and life lines running from bow to astern at the water edge on both sides.</a:t>
            </a:r>
          </a:p>
          <a:p>
            <a:pPr lvl="1" algn="l" rtl="0">
              <a:buFont typeface="Wingdings" pitchFamily="2" charset="2"/>
              <a:buChar char="Ø"/>
            </a:pPr>
            <a:r>
              <a:rPr lang="en-US" sz="1900" dirty="0" smtClean="0">
                <a:solidFill>
                  <a:schemeClr val="tx1"/>
                </a:solidFill>
              </a:rPr>
              <a:t>Prepare crane/derricks with cargo nets for recovery of survivors.</a:t>
            </a:r>
          </a:p>
          <a:p>
            <a:pPr lvl="1" algn="l" rtl="0">
              <a:buFont typeface="Wingdings" pitchFamily="2" charset="2"/>
              <a:buChar char="Ø"/>
            </a:pPr>
            <a:r>
              <a:rPr lang="en-US" sz="1900" dirty="0" smtClean="0">
                <a:solidFill>
                  <a:schemeClr val="tx1"/>
                </a:solidFill>
              </a:rPr>
              <a:t>Test search lights, signaling lamps, torches.</a:t>
            </a:r>
          </a:p>
          <a:p>
            <a:pPr algn="l" rtl="0">
              <a:buNone/>
            </a:pPr>
            <a:r>
              <a:rPr lang="en-US" dirty="0" smtClean="0"/>
              <a:t> </a:t>
            </a:r>
          </a:p>
          <a:p>
            <a:pPr algn="l" rtl="0"/>
            <a:endParaRPr lang="en-US" dirty="0" smtClean="0"/>
          </a:p>
          <a:p>
            <a:pPr algn="l" rtl="0"/>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solidFill>
              </a:rPr>
              <a:t>New amendments to MARPOL Annex V</a:t>
            </a:r>
            <a:endParaRPr lang="fa-IR" b="1" dirty="0"/>
          </a:p>
        </p:txBody>
      </p:sp>
      <p:sp>
        <p:nvSpPr>
          <p:cNvPr id="3" name="Content Placeholder 2"/>
          <p:cNvSpPr>
            <a:spLocks noGrp="1"/>
          </p:cNvSpPr>
          <p:nvPr>
            <p:ph sz="quarter" idx="1"/>
          </p:nvPr>
        </p:nvSpPr>
        <p:spPr/>
        <p:txBody>
          <a:bodyPr/>
          <a:lstStyle/>
          <a:p>
            <a:pPr algn="just" rtl="0">
              <a:buNone/>
            </a:pPr>
            <a:r>
              <a:rPr lang="en-US" dirty="0" smtClean="0"/>
              <a:t>Discharge of cargo residues contained in wash water:</a:t>
            </a:r>
          </a:p>
          <a:p>
            <a:pPr algn="just" rtl="0">
              <a:buNone/>
            </a:pPr>
            <a:endParaRPr lang="en-US" dirty="0" smtClean="0"/>
          </a:p>
          <a:p>
            <a:pPr marL="457200" indent="-457200" algn="just" rtl="0">
              <a:buNone/>
            </a:pPr>
            <a:r>
              <a:rPr lang="en-US" sz="2400" dirty="0" smtClean="0"/>
              <a:t>1- No discharge of cargo residues should occur less than </a:t>
            </a:r>
            <a:r>
              <a:rPr lang="en-US" sz="2400" dirty="0" smtClean="0">
                <a:solidFill>
                  <a:srgbClr val="FF0000"/>
                </a:solidFill>
              </a:rPr>
              <a:t>12 nautical miles</a:t>
            </a:r>
            <a:r>
              <a:rPr lang="en-US" sz="2400" dirty="0" smtClean="0"/>
              <a:t> from the nearest land, or the nearest ice shelf. </a:t>
            </a:r>
          </a:p>
          <a:p>
            <a:pPr marL="457200" indent="-457200" algn="just" rtl="0">
              <a:buNone/>
            </a:pPr>
            <a:endParaRPr lang="en-US" sz="2400" dirty="0" smtClean="0"/>
          </a:p>
          <a:p>
            <a:pPr marL="457200" indent="-457200" algn="just" rtl="0">
              <a:buNone/>
            </a:pPr>
            <a:r>
              <a:rPr lang="en-US" sz="2400" dirty="0" smtClean="0"/>
              <a:t>2- No discharge of cargo residues should occur within the six MARPOL defined ‘</a:t>
            </a:r>
            <a:r>
              <a:rPr lang="en-US" sz="2400" dirty="0" smtClean="0">
                <a:solidFill>
                  <a:srgbClr val="FF0000"/>
                </a:solidFill>
              </a:rPr>
              <a:t>Special Areas</a:t>
            </a:r>
            <a:r>
              <a:rPr lang="en-US" sz="2400" dirty="0" smtClean="0"/>
              <a:t>’ (the Mediterranean, the' Gulfs’ area, the wider Caribbean including the Gulf of Mexico, the Baltic Sea, the North Sea and the Antarctic).</a:t>
            </a:r>
            <a:endParaRPr lang="fa-IR" sz="24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5800"/>
            <a:ext cx="8534400" cy="758952"/>
          </a:xfrm>
        </p:spPr>
        <p:txBody>
          <a:bodyPr>
            <a:noAutofit/>
          </a:bodyPr>
          <a:lstStyle/>
          <a:p>
            <a:r>
              <a:rPr lang="en-US" sz="2800" b="1" dirty="0" smtClean="0">
                <a:solidFill>
                  <a:schemeClr val="tx1"/>
                </a:solidFill>
              </a:rPr>
              <a:t>Upon receiving a distress alert 30 miles off</a:t>
            </a:r>
            <a:r>
              <a:rPr lang="en-US" sz="2800" dirty="0" smtClean="0">
                <a:solidFill>
                  <a:schemeClr val="tx1"/>
                </a:solidFill>
              </a:rPr>
              <a:t/>
            </a:r>
            <a:br>
              <a:rPr lang="en-US" sz="2800" dirty="0" smtClean="0">
                <a:solidFill>
                  <a:schemeClr val="tx1"/>
                </a:solidFill>
              </a:rPr>
            </a:br>
            <a:endParaRPr lang="fa-IR" sz="2800"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lnSpcReduction="10000"/>
          </a:bodyPr>
          <a:lstStyle/>
          <a:p>
            <a:pPr algn="just" rtl="0"/>
            <a:r>
              <a:rPr lang="en-US" sz="2400" dirty="0" smtClean="0"/>
              <a:t>Check distress position and own ship’s position.</a:t>
            </a:r>
          </a:p>
          <a:p>
            <a:pPr algn="just" rtl="0"/>
            <a:r>
              <a:rPr lang="en-US" sz="2400" dirty="0" smtClean="0"/>
              <a:t>If able to provide assistance without endangering own ship and crew:</a:t>
            </a:r>
          </a:p>
          <a:p>
            <a:pPr lvl="1" algn="just" rtl="0">
              <a:buFont typeface="Wingdings" pitchFamily="2" charset="2"/>
              <a:buChar char="Ø"/>
            </a:pPr>
            <a:r>
              <a:rPr lang="en-US" sz="1800" dirty="0" smtClean="0">
                <a:solidFill>
                  <a:schemeClr val="tx1"/>
                </a:solidFill>
              </a:rPr>
              <a:t>On receipt of distress alert, Listen on VHF CH-16 for 5 minutes.</a:t>
            </a:r>
          </a:p>
          <a:p>
            <a:pPr lvl="1" algn="just" rtl="0">
              <a:buFont typeface="Wingdings" pitchFamily="2" charset="2"/>
              <a:buChar char="Ø"/>
            </a:pPr>
            <a:r>
              <a:rPr lang="en-US" sz="1800" dirty="0" smtClean="0">
                <a:solidFill>
                  <a:schemeClr val="tx1"/>
                </a:solidFill>
              </a:rPr>
              <a:t>If RCC does not acknowledge, acknowledge alert by radiotelephony (CH16).</a:t>
            </a:r>
          </a:p>
          <a:p>
            <a:pPr lvl="1" algn="just" rtl="0">
              <a:buFont typeface="Wingdings" pitchFamily="2" charset="2"/>
              <a:buChar char="Ø"/>
            </a:pPr>
            <a:r>
              <a:rPr lang="en-US" sz="1800" dirty="0" smtClean="0">
                <a:solidFill>
                  <a:schemeClr val="tx1"/>
                </a:solidFill>
              </a:rPr>
              <a:t>Inform CS and/or RCC. Enter details in log. Reset system.</a:t>
            </a:r>
          </a:p>
          <a:p>
            <a:pPr lvl="1" algn="just" rtl="0">
              <a:buFont typeface="Wingdings" pitchFamily="2" charset="2"/>
              <a:buChar char="Ø"/>
            </a:pPr>
            <a:endParaRPr lang="en-US" sz="1800" dirty="0" smtClean="0">
              <a:solidFill>
                <a:schemeClr val="tx1"/>
              </a:solidFill>
            </a:endParaRPr>
          </a:p>
          <a:p>
            <a:pPr algn="just" rtl="0"/>
            <a:r>
              <a:rPr lang="en-US" sz="2400" dirty="0" smtClean="0"/>
              <a:t>Establish plain language communication as soon as possible and obtain details of distressed vessel such as:</a:t>
            </a:r>
          </a:p>
          <a:p>
            <a:pPr lvl="1" algn="just" rtl="0">
              <a:buFont typeface="Wingdings" pitchFamily="2" charset="2"/>
              <a:buChar char="Ø"/>
            </a:pPr>
            <a:r>
              <a:rPr lang="en-US" sz="1800" dirty="0" smtClean="0">
                <a:solidFill>
                  <a:schemeClr val="tx1"/>
                </a:solidFill>
              </a:rPr>
              <a:t>Identity </a:t>
            </a:r>
          </a:p>
          <a:p>
            <a:pPr lvl="1" algn="just" rtl="0">
              <a:buFont typeface="Wingdings" pitchFamily="2" charset="2"/>
              <a:buChar char="Ø"/>
            </a:pPr>
            <a:r>
              <a:rPr lang="en-US" sz="1800" dirty="0" smtClean="0">
                <a:solidFill>
                  <a:schemeClr val="tx1"/>
                </a:solidFill>
              </a:rPr>
              <a:t>Position</a:t>
            </a:r>
          </a:p>
          <a:p>
            <a:pPr lvl="1" algn="just" rtl="0">
              <a:buFont typeface="Wingdings" pitchFamily="2" charset="2"/>
              <a:buChar char="Ø"/>
            </a:pPr>
            <a:r>
              <a:rPr lang="en-US" sz="1800" dirty="0" smtClean="0">
                <a:solidFill>
                  <a:schemeClr val="tx1"/>
                </a:solidFill>
              </a:rPr>
              <a:t>Course</a:t>
            </a:r>
          </a:p>
          <a:p>
            <a:pPr lvl="1" algn="just" rtl="0">
              <a:buFont typeface="Wingdings" pitchFamily="2" charset="2"/>
              <a:buChar char="Ø"/>
            </a:pPr>
            <a:r>
              <a:rPr lang="en-US" sz="1800" dirty="0" smtClean="0">
                <a:solidFill>
                  <a:schemeClr val="tx1"/>
                </a:solidFill>
              </a:rPr>
              <a:t>Speed</a:t>
            </a:r>
          </a:p>
          <a:p>
            <a:pPr lvl="1" algn="just" rtl="0">
              <a:buFont typeface="Wingdings" pitchFamily="2" charset="2"/>
              <a:buChar char="Ø"/>
            </a:pPr>
            <a:r>
              <a:rPr lang="en-US" sz="1800" dirty="0" smtClean="0">
                <a:solidFill>
                  <a:schemeClr val="tx1"/>
                </a:solidFill>
              </a:rPr>
              <a:t>Nature of distress</a:t>
            </a:r>
          </a:p>
          <a:p>
            <a:pPr lvl="1" algn="just" rtl="0">
              <a:buFont typeface="Wingdings" pitchFamily="2" charset="2"/>
              <a:buChar char="Ø"/>
            </a:pPr>
            <a:r>
              <a:rPr lang="en-US" sz="1800" dirty="0" smtClean="0">
                <a:solidFill>
                  <a:schemeClr val="tx1"/>
                </a:solidFill>
              </a:rPr>
              <a:t>Type of assistance required.</a:t>
            </a:r>
          </a:p>
          <a:p>
            <a:pPr algn="just"/>
            <a:endParaRPr lang="fa-I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527048"/>
            <a:ext cx="8503920" cy="4873752"/>
          </a:xfrm>
        </p:spPr>
        <p:txBody>
          <a:bodyPr>
            <a:normAutofit/>
          </a:bodyPr>
          <a:lstStyle/>
          <a:p>
            <a:pPr algn="l" rtl="0"/>
            <a:r>
              <a:rPr lang="en-US" sz="2200" dirty="0" smtClean="0"/>
              <a:t>Provide the distressed vessel my following information:</a:t>
            </a:r>
          </a:p>
          <a:p>
            <a:pPr lvl="1" algn="l" rtl="0">
              <a:buFont typeface="Wingdings" pitchFamily="2" charset="2"/>
              <a:buChar char="Ø"/>
            </a:pPr>
            <a:r>
              <a:rPr lang="en-US" sz="1800" dirty="0" smtClean="0">
                <a:solidFill>
                  <a:schemeClr val="tx1"/>
                </a:solidFill>
              </a:rPr>
              <a:t>Identity</a:t>
            </a:r>
          </a:p>
          <a:p>
            <a:pPr lvl="1" algn="l" rtl="0">
              <a:buFont typeface="Wingdings" pitchFamily="2" charset="2"/>
              <a:buChar char="Ø"/>
            </a:pPr>
            <a:r>
              <a:rPr lang="en-US" sz="1800" dirty="0" smtClean="0">
                <a:solidFill>
                  <a:schemeClr val="tx1"/>
                </a:solidFill>
              </a:rPr>
              <a:t>Position</a:t>
            </a:r>
          </a:p>
          <a:p>
            <a:pPr lvl="1" algn="l" rtl="0">
              <a:buFont typeface="Wingdings" pitchFamily="2" charset="2"/>
              <a:buChar char="Ø"/>
            </a:pPr>
            <a:r>
              <a:rPr lang="en-US" sz="1800" dirty="0" smtClean="0">
                <a:solidFill>
                  <a:schemeClr val="tx1"/>
                </a:solidFill>
              </a:rPr>
              <a:t>Course</a:t>
            </a:r>
          </a:p>
          <a:p>
            <a:pPr lvl="1" algn="l" rtl="0">
              <a:buFont typeface="Wingdings" pitchFamily="2" charset="2"/>
              <a:buChar char="Ø"/>
            </a:pPr>
            <a:r>
              <a:rPr lang="en-US" sz="1800" dirty="0" smtClean="0">
                <a:solidFill>
                  <a:schemeClr val="tx1"/>
                </a:solidFill>
              </a:rPr>
              <a:t>Speed</a:t>
            </a:r>
          </a:p>
          <a:p>
            <a:pPr lvl="1" algn="l" rtl="0">
              <a:buFont typeface="Wingdings" pitchFamily="2" charset="2"/>
              <a:buChar char="Ø"/>
            </a:pPr>
            <a:r>
              <a:rPr lang="en-US" sz="1800" dirty="0" smtClean="0">
                <a:solidFill>
                  <a:schemeClr val="tx1"/>
                </a:solidFill>
              </a:rPr>
              <a:t>ETA at the scene</a:t>
            </a:r>
          </a:p>
          <a:p>
            <a:pPr lvl="1" algn="l" rtl="0">
              <a:buFont typeface="Wingdings" pitchFamily="2" charset="2"/>
              <a:buChar char="Ø"/>
            </a:pPr>
            <a:r>
              <a:rPr lang="en-US" sz="1800" dirty="0" smtClean="0">
                <a:solidFill>
                  <a:schemeClr val="tx1"/>
                </a:solidFill>
              </a:rPr>
              <a:t>Distressed vessel’s bearing and distance.</a:t>
            </a:r>
          </a:p>
          <a:p>
            <a:pPr rtl="0"/>
            <a:endParaRPr lang="en-US" dirty="0" smtClean="0"/>
          </a:p>
          <a:p>
            <a:pPr algn="l" rtl="0"/>
            <a:r>
              <a:rPr lang="en-US" sz="2200" dirty="0" smtClean="0"/>
              <a:t> I will contact RCC / SMC via coast radio station.</a:t>
            </a:r>
          </a:p>
          <a:p>
            <a:pPr algn="l" rtl="0"/>
            <a:r>
              <a:rPr lang="en-US" sz="2200" dirty="0" smtClean="0"/>
              <a:t> I will take required </a:t>
            </a:r>
            <a:r>
              <a:rPr lang="en-US" sz="2200" dirty="0" smtClean="0">
                <a:hlinkClick r:id="rId3"/>
              </a:rPr>
              <a:t>onboard preparation</a:t>
            </a:r>
            <a:r>
              <a:rPr lang="en-US" sz="2200" dirty="0" smtClean="0"/>
              <a:t> for search and rescue.</a:t>
            </a:r>
          </a:p>
          <a:p>
            <a:pPr algn="l" rtl="0"/>
            <a:r>
              <a:rPr lang="en-US" sz="2200" dirty="0" smtClean="0"/>
              <a:t> If I cannot find any survivor after going to the scene, I will report to RCC and </a:t>
            </a:r>
            <a:r>
              <a:rPr lang="en-US" sz="2200" dirty="0" smtClean="0">
                <a:hlinkClick r:id="rId4"/>
              </a:rPr>
              <a:t>conduct a search</a:t>
            </a:r>
            <a:r>
              <a:rPr lang="en-US" sz="2200" dirty="0" smtClean="0"/>
              <a:t>.</a:t>
            </a:r>
          </a:p>
          <a:p>
            <a:pPr algn="l"/>
            <a:endParaRPr lang="fa-IR" sz="2200" dirty="0"/>
          </a:p>
        </p:txBody>
      </p:sp>
      <p:sp>
        <p:nvSpPr>
          <p:cNvPr id="4" name="Title 1"/>
          <p:cNvSpPr>
            <a:spLocks noGrp="1"/>
          </p:cNvSpPr>
          <p:nvPr>
            <p:ph type="title"/>
          </p:nvPr>
        </p:nvSpPr>
        <p:spPr>
          <a:xfrm>
            <a:off x="301752" y="460248"/>
            <a:ext cx="8534400" cy="758952"/>
          </a:xfrm>
        </p:spPr>
        <p:txBody>
          <a:bodyPr>
            <a:noAutofit/>
          </a:bodyPr>
          <a:lstStyle/>
          <a:p>
            <a:r>
              <a:rPr lang="en-US" sz="2800" b="1" dirty="0" smtClean="0">
                <a:solidFill>
                  <a:schemeClr val="tx1"/>
                </a:solidFill>
              </a:rPr>
              <a:t>Upon receiving a distress alert 30 miles off</a:t>
            </a:r>
            <a:r>
              <a:rPr lang="en-US" sz="2800" dirty="0" smtClean="0">
                <a:solidFill>
                  <a:schemeClr val="tx1"/>
                </a:solidFill>
              </a:rPr>
              <a:t/>
            </a:r>
            <a:br>
              <a:rPr lang="en-US" sz="2800" dirty="0" smtClean="0">
                <a:solidFill>
                  <a:schemeClr val="tx1"/>
                </a:solidFill>
              </a:rPr>
            </a:br>
            <a:endParaRPr lang="fa-IR" sz="2800" dirty="0">
              <a:solidFill>
                <a:schemeClr val="tx1"/>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rmAutofit fontScale="90000"/>
          </a:bodyPr>
          <a:lstStyle/>
          <a:p>
            <a:r>
              <a:rPr lang="en-US" b="1" dirty="0" smtClean="0">
                <a:solidFill>
                  <a:schemeClr val="tx1"/>
                </a:solidFill>
              </a:rPr>
              <a:t>Onboard preparations and proceeding for search and rescue</a:t>
            </a:r>
            <a:endParaRPr lang="fa-IR" dirty="0"/>
          </a:p>
        </p:txBody>
      </p:sp>
      <p:sp>
        <p:nvSpPr>
          <p:cNvPr id="3" name="Content Placeholder 2"/>
          <p:cNvSpPr>
            <a:spLocks noGrp="1"/>
          </p:cNvSpPr>
          <p:nvPr>
            <p:ph sz="quarter" idx="1"/>
          </p:nvPr>
        </p:nvSpPr>
        <p:spPr>
          <a:xfrm>
            <a:off x="301752" y="1295400"/>
            <a:ext cx="8503920" cy="5102352"/>
          </a:xfrm>
        </p:spPr>
        <p:txBody>
          <a:bodyPr>
            <a:normAutofit lnSpcReduction="10000"/>
          </a:bodyPr>
          <a:lstStyle/>
          <a:p>
            <a:pPr algn="l" rtl="0"/>
            <a:r>
              <a:rPr lang="en-US" dirty="0" smtClean="0"/>
              <a:t> Instruct 2</a:t>
            </a:r>
            <a:r>
              <a:rPr lang="en-US" baseline="30000" dirty="0" smtClean="0"/>
              <a:t>nd</a:t>
            </a:r>
            <a:r>
              <a:rPr lang="en-US" dirty="0" smtClean="0"/>
              <a:t> officer to:</a:t>
            </a:r>
          </a:p>
          <a:p>
            <a:pPr lvl="1" algn="l" rtl="0">
              <a:buFont typeface="Wingdings" pitchFamily="2" charset="2"/>
              <a:buChar char="Ø"/>
            </a:pPr>
            <a:r>
              <a:rPr lang="en-US" sz="2000" dirty="0" smtClean="0">
                <a:solidFill>
                  <a:schemeClr val="tx1"/>
                </a:solidFill>
              </a:rPr>
              <a:t>Plot both vessels’ positions and establish course to rendezvous at maximum speed and update ETA.</a:t>
            </a:r>
          </a:p>
          <a:p>
            <a:pPr lvl="1" algn="l" rtl="0">
              <a:buFont typeface="Wingdings" pitchFamily="2" charset="2"/>
              <a:buChar char="Ø"/>
            </a:pPr>
            <a:r>
              <a:rPr lang="en-US" sz="2000" dirty="0" smtClean="0">
                <a:solidFill>
                  <a:schemeClr val="tx1"/>
                </a:solidFill>
              </a:rPr>
              <a:t>Plot other vessels within the search vicinity together with their respective movements.</a:t>
            </a:r>
          </a:p>
          <a:p>
            <a:pPr lvl="1" algn="l" rtl="0">
              <a:buFont typeface="Wingdings" pitchFamily="2" charset="2"/>
              <a:buChar char="Ø"/>
            </a:pPr>
            <a:r>
              <a:rPr lang="en-US" sz="2000" dirty="0" smtClean="0">
                <a:solidFill>
                  <a:schemeClr val="tx1"/>
                </a:solidFill>
              </a:rPr>
              <a:t>Change over to manual steering.</a:t>
            </a:r>
          </a:p>
          <a:p>
            <a:pPr lvl="1" algn="l" rtl="0">
              <a:buFont typeface="Wingdings" pitchFamily="2" charset="2"/>
              <a:buChar char="Ø"/>
            </a:pPr>
            <a:r>
              <a:rPr lang="en-US" sz="2000" dirty="0" smtClean="0">
                <a:solidFill>
                  <a:schemeClr val="tx1"/>
                </a:solidFill>
              </a:rPr>
              <a:t>Plot </a:t>
            </a:r>
            <a:r>
              <a:rPr lang="en-US" sz="2000" dirty="0" smtClean="0">
                <a:solidFill>
                  <a:schemeClr val="tx1"/>
                </a:solidFill>
                <a:hlinkClick r:id="rId3"/>
              </a:rPr>
              <a:t>search pattern</a:t>
            </a:r>
            <a:r>
              <a:rPr lang="en-US" sz="2000" dirty="0" smtClean="0">
                <a:solidFill>
                  <a:schemeClr val="tx1"/>
                </a:solidFill>
              </a:rPr>
              <a:t>.</a:t>
            </a:r>
          </a:p>
          <a:p>
            <a:pPr lvl="1" algn="l" rtl="0">
              <a:buFont typeface="Wingdings" pitchFamily="2" charset="2"/>
              <a:buChar char="Ø"/>
            </a:pPr>
            <a:r>
              <a:rPr lang="en-US" sz="2000" dirty="0" smtClean="0">
                <a:solidFill>
                  <a:schemeClr val="tx1"/>
                </a:solidFill>
              </a:rPr>
              <a:t>Keep continuous radar watch.</a:t>
            </a:r>
          </a:p>
          <a:p>
            <a:pPr lvl="1" algn="l" rtl="0">
              <a:buFont typeface="Wingdings" pitchFamily="2" charset="2"/>
              <a:buChar char="Ø"/>
            </a:pPr>
            <a:r>
              <a:rPr lang="en-US" sz="2000" dirty="0" smtClean="0">
                <a:solidFill>
                  <a:schemeClr val="tx1"/>
                </a:solidFill>
              </a:rPr>
              <a:t>Track all vessels in the vicinity.</a:t>
            </a:r>
          </a:p>
          <a:p>
            <a:pPr lvl="1" algn="l" rtl="0">
              <a:buFont typeface="Wingdings" pitchFamily="2" charset="2"/>
              <a:buChar char="Ø"/>
            </a:pPr>
            <a:endParaRPr lang="en-US" sz="1600" dirty="0" smtClean="0">
              <a:solidFill>
                <a:schemeClr val="tx1"/>
              </a:solidFill>
            </a:endParaRPr>
          </a:p>
          <a:p>
            <a:pPr algn="l" rtl="0"/>
            <a:r>
              <a:rPr lang="en-US" dirty="0" smtClean="0"/>
              <a:t> Instruct 3</a:t>
            </a:r>
            <a:r>
              <a:rPr lang="en-US" baseline="30000" dirty="0" smtClean="0"/>
              <a:t>rd</a:t>
            </a:r>
            <a:r>
              <a:rPr lang="en-US" dirty="0" smtClean="0"/>
              <a:t> officer to:</a:t>
            </a:r>
          </a:p>
          <a:p>
            <a:pPr lvl="1" algn="l" rtl="0">
              <a:buFont typeface="Wingdings" pitchFamily="2" charset="2"/>
              <a:buChar char="Ø"/>
            </a:pPr>
            <a:r>
              <a:rPr lang="en-US" sz="2000" dirty="0" smtClean="0">
                <a:solidFill>
                  <a:schemeClr val="tx1"/>
                </a:solidFill>
              </a:rPr>
              <a:t>Contact RCC via CRS</a:t>
            </a:r>
          </a:p>
          <a:p>
            <a:pPr lvl="1" algn="l" rtl="0">
              <a:buFont typeface="Wingdings" pitchFamily="2" charset="2"/>
              <a:buChar char="Ø"/>
            </a:pPr>
            <a:r>
              <a:rPr lang="en-US" sz="2000" dirty="0" smtClean="0">
                <a:solidFill>
                  <a:schemeClr val="tx1"/>
                </a:solidFill>
              </a:rPr>
              <a:t>Maintain communication radio watch and update distress information.</a:t>
            </a:r>
          </a:p>
          <a:p>
            <a:pPr lvl="1" algn="l" rtl="0">
              <a:buFont typeface="Wingdings" pitchFamily="2" charset="2"/>
              <a:buChar char="Ø"/>
            </a:pPr>
            <a:r>
              <a:rPr lang="en-US" sz="2000" dirty="0" smtClean="0">
                <a:solidFill>
                  <a:schemeClr val="tx1"/>
                </a:solidFill>
              </a:rPr>
              <a:t>Monitor weather report.</a:t>
            </a:r>
          </a:p>
          <a:p>
            <a:pPr algn="l"/>
            <a:endParaRPr lang="fa-I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8848"/>
            <a:ext cx="8534400" cy="758952"/>
          </a:xfrm>
        </p:spPr>
        <p:txBody>
          <a:bodyPr>
            <a:noAutofit/>
          </a:bodyPr>
          <a:lstStyle/>
          <a:p>
            <a:r>
              <a:rPr lang="en-US" sz="3600" b="1" dirty="0" smtClean="0">
                <a:solidFill>
                  <a:schemeClr val="tx1"/>
                </a:solidFill>
              </a:rPr>
              <a:t>Rescuing survivors in water</a:t>
            </a:r>
            <a:r>
              <a:rPr lang="en-US" sz="3600" dirty="0" smtClean="0">
                <a:solidFill>
                  <a:schemeClr val="tx1"/>
                </a:solidFill>
              </a:rPr>
              <a:t/>
            </a:r>
            <a:br>
              <a:rPr lang="en-US" sz="3600" dirty="0" smtClean="0">
                <a:solidFill>
                  <a:schemeClr val="tx1"/>
                </a:solidFill>
              </a:rPr>
            </a:br>
            <a:endParaRPr lang="fa-IR" sz="3600"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92500" lnSpcReduction="10000"/>
          </a:bodyPr>
          <a:lstStyle/>
          <a:p>
            <a:pPr algn="l" rtl="0">
              <a:lnSpc>
                <a:spcPct val="150000"/>
              </a:lnSpc>
            </a:pPr>
            <a:r>
              <a:rPr lang="en-US" sz="2200" dirty="0" smtClean="0"/>
              <a:t>Lower rescue boat.</a:t>
            </a:r>
          </a:p>
          <a:p>
            <a:pPr algn="l" rtl="0">
              <a:lnSpc>
                <a:spcPct val="150000"/>
              </a:lnSpc>
            </a:pPr>
            <a:r>
              <a:rPr lang="en-US" sz="2200" dirty="0" smtClean="0"/>
              <a:t>Approach from lee side of the survivor.</a:t>
            </a:r>
          </a:p>
          <a:p>
            <a:pPr algn="l" rtl="0">
              <a:lnSpc>
                <a:spcPct val="150000"/>
              </a:lnSpc>
            </a:pPr>
            <a:r>
              <a:rPr lang="en-US" sz="2200" dirty="0" smtClean="0"/>
              <a:t>Throw a life buoy with a strong buoyant life line to the survivor.</a:t>
            </a:r>
          </a:p>
          <a:p>
            <a:pPr algn="l" rtl="0">
              <a:lnSpc>
                <a:spcPct val="150000"/>
              </a:lnSpc>
            </a:pPr>
            <a:r>
              <a:rPr lang="en-US" sz="2200" dirty="0" smtClean="0"/>
              <a:t>Pull him near boat and haul him carefully.</a:t>
            </a:r>
          </a:p>
          <a:p>
            <a:pPr algn="l" rtl="0">
              <a:lnSpc>
                <a:spcPct val="150000"/>
              </a:lnSpc>
            </a:pPr>
            <a:r>
              <a:rPr lang="en-US" sz="2200" dirty="0" smtClean="0"/>
              <a:t>If the person is unconscious, rescue crew (with immersion suit, if required) to enter sea.</a:t>
            </a:r>
          </a:p>
          <a:p>
            <a:pPr algn="l" rtl="0">
              <a:lnSpc>
                <a:spcPct val="150000"/>
              </a:lnSpc>
            </a:pPr>
            <a:r>
              <a:rPr lang="en-US" sz="2200" dirty="0" smtClean="0"/>
              <a:t>Rescue person to carry the rescue quoits, the open end to be on the rescue boat to haul the person and prevent him from drifting from the rescue boat.</a:t>
            </a:r>
          </a:p>
          <a:p>
            <a:pPr algn="l" rtl="0">
              <a:lnSpc>
                <a:spcPct val="150000"/>
              </a:lnSpc>
            </a:pPr>
            <a:r>
              <a:rPr lang="en-US" sz="2200" dirty="0" smtClean="0"/>
              <a:t>In the way  survivors to be rescued one by one. </a:t>
            </a:r>
          </a:p>
          <a:p>
            <a:pPr algn="l">
              <a:lnSpc>
                <a:spcPct val="150000"/>
              </a:lnSpc>
            </a:pPr>
            <a:endParaRPr lang="fa-IR" sz="22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When master is not obliged to assist</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371600"/>
            <a:ext cx="8503920" cy="5257800"/>
          </a:xfrm>
        </p:spPr>
        <p:txBody>
          <a:bodyPr>
            <a:normAutofit/>
          </a:bodyPr>
          <a:lstStyle/>
          <a:p>
            <a:pPr algn="just" rtl="0">
              <a:lnSpc>
                <a:spcPct val="170000"/>
              </a:lnSpc>
            </a:pPr>
            <a:r>
              <a:rPr lang="en-US" sz="1600" dirty="0" smtClean="0"/>
              <a:t>When vessel is </a:t>
            </a:r>
            <a:r>
              <a:rPr lang="en-US" sz="1600" dirty="0" smtClean="0">
                <a:solidFill>
                  <a:srgbClr val="FF0000"/>
                </a:solidFill>
              </a:rPr>
              <a:t>unable </a:t>
            </a:r>
            <a:r>
              <a:rPr lang="en-US" sz="1600" dirty="0" smtClean="0"/>
              <a:t>to rescue, e.g., vessel does not have enough bunker.</a:t>
            </a:r>
          </a:p>
          <a:p>
            <a:pPr algn="just" rtl="0">
              <a:lnSpc>
                <a:spcPct val="170000"/>
              </a:lnSpc>
            </a:pPr>
            <a:r>
              <a:rPr lang="en-US" sz="1600" dirty="0" smtClean="0"/>
              <a:t>When it is </a:t>
            </a:r>
            <a:r>
              <a:rPr lang="en-US" sz="1600" dirty="0" smtClean="0">
                <a:solidFill>
                  <a:srgbClr val="FF0000"/>
                </a:solidFill>
              </a:rPr>
              <a:t>unreasonable </a:t>
            </a:r>
            <a:r>
              <a:rPr lang="en-US" sz="1600" dirty="0" smtClean="0"/>
              <a:t>e.g., the distance is so far the vessel will rake 4/5 days to rescue, but that place is a traffic dense place and survivors may be easily picked by other vessel.</a:t>
            </a:r>
          </a:p>
          <a:p>
            <a:pPr algn="just" rtl="0">
              <a:lnSpc>
                <a:spcPct val="170000"/>
              </a:lnSpc>
            </a:pPr>
            <a:r>
              <a:rPr lang="en-US" sz="1600" dirty="0" smtClean="0"/>
              <a:t>When it is </a:t>
            </a:r>
            <a:r>
              <a:rPr lang="en-US" sz="1600" dirty="0" smtClean="0">
                <a:solidFill>
                  <a:srgbClr val="FF0000"/>
                </a:solidFill>
              </a:rPr>
              <a:t>unnecessary,</a:t>
            </a:r>
            <a:r>
              <a:rPr lang="en-US" sz="1600" dirty="0" smtClean="0"/>
              <a:t> e.g., a man overboard in ice/cold region and distance is so far that vessel will take long time to go there. So it is impossible for a man to survive in this situation.</a:t>
            </a:r>
          </a:p>
          <a:p>
            <a:pPr algn="just" rtl="0">
              <a:lnSpc>
                <a:spcPct val="170000"/>
              </a:lnSpc>
            </a:pPr>
            <a:r>
              <a:rPr lang="en-US" sz="1600" dirty="0" smtClean="0"/>
              <a:t>If the vessel </a:t>
            </a:r>
            <a:r>
              <a:rPr lang="en-US" sz="1600" dirty="0" smtClean="0">
                <a:solidFill>
                  <a:srgbClr val="FF0000"/>
                </a:solidFill>
              </a:rPr>
              <a:t>have not been requisitioned </a:t>
            </a:r>
            <a:r>
              <a:rPr lang="en-US" sz="1600" dirty="0" smtClean="0"/>
              <a:t>by the master of distress vessel, but more other ships have been requisitioned and they are complying with the requisition.</a:t>
            </a:r>
          </a:p>
          <a:p>
            <a:pPr algn="just" rtl="0">
              <a:lnSpc>
                <a:spcPct val="170000"/>
              </a:lnSpc>
            </a:pPr>
            <a:r>
              <a:rPr lang="en-US" sz="1600" dirty="0" smtClean="0"/>
              <a:t>The master of a requisitioned vessel will be released from the obligation if he is </a:t>
            </a:r>
            <a:r>
              <a:rPr lang="en-US" sz="1600" dirty="0" smtClean="0">
                <a:solidFill>
                  <a:srgbClr val="FF0000"/>
                </a:solidFill>
              </a:rPr>
              <a:t>informed by the distressed vessel</a:t>
            </a:r>
            <a:r>
              <a:rPr lang="en-US" sz="1600" dirty="0" smtClean="0"/>
              <a:t> or by the search and rescue service or by the master of another vessel which has reached the distressed position that assistance is no longer required.</a:t>
            </a:r>
          </a:p>
          <a:p>
            <a:pPr algn="just">
              <a:lnSpc>
                <a:spcPct val="170000"/>
              </a:lnSpc>
            </a:pPr>
            <a:endParaRPr lang="fa-IR" sz="16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chemeClr val="tx1"/>
                </a:solidFill>
              </a:rPr>
              <a:t>Common Law</a:t>
            </a:r>
            <a:endParaRPr lang="fa-IR" dirty="0"/>
          </a:p>
        </p:txBody>
      </p:sp>
      <p:sp>
        <p:nvSpPr>
          <p:cNvPr id="3" name="Content Placeholder 2"/>
          <p:cNvSpPr>
            <a:spLocks noGrp="1"/>
          </p:cNvSpPr>
          <p:nvPr>
            <p:ph sz="quarter" idx="1"/>
          </p:nvPr>
        </p:nvSpPr>
        <p:spPr>
          <a:xfrm>
            <a:off x="301752" y="1527048"/>
            <a:ext cx="8503920" cy="4873752"/>
          </a:xfrm>
        </p:spPr>
        <p:txBody>
          <a:bodyPr>
            <a:normAutofit fontScale="85000" lnSpcReduction="20000"/>
          </a:bodyPr>
          <a:lstStyle/>
          <a:p>
            <a:pPr algn="l" rtl="0"/>
            <a:r>
              <a:rPr lang="en-US" b="1" dirty="0" smtClean="0"/>
              <a:t>Common law obligations:</a:t>
            </a:r>
            <a:endParaRPr lang="en-US" dirty="0" smtClean="0"/>
          </a:p>
          <a:p>
            <a:pPr lvl="1" algn="l" rtl="0">
              <a:buFont typeface="Wingdings" pitchFamily="2" charset="2"/>
              <a:buChar char="Ø"/>
            </a:pPr>
            <a:r>
              <a:rPr lang="en-US" sz="2800" dirty="0" smtClean="0">
                <a:solidFill>
                  <a:schemeClr val="tx1"/>
                </a:solidFill>
              </a:rPr>
              <a:t>The ship shall be seaworthy.</a:t>
            </a:r>
          </a:p>
          <a:p>
            <a:pPr lvl="1" algn="l" rtl="0">
              <a:buFont typeface="Wingdings" pitchFamily="2" charset="2"/>
              <a:buChar char="Ø"/>
            </a:pPr>
            <a:r>
              <a:rPr lang="en-US" sz="2800" dirty="0" smtClean="0">
                <a:solidFill>
                  <a:schemeClr val="tx1"/>
                </a:solidFill>
              </a:rPr>
              <a:t>The ship shall be ready and proceed to voyages with reasonable dispatch.</a:t>
            </a:r>
          </a:p>
          <a:p>
            <a:pPr lvl="1" algn="l" rtl="0">
              <a:buFont typeface="Wingdings" pitchFamily="2" charset="2"/>
              <a:buChar char="Ø"/>
            </a:pPr>
            <a:r>
              <a:rPr lang="en-US" sz="2800" dirty="0" smtClean="0">
                <a:solidFill>
                  <a:schemeClr val="tx1"/>
                </a:solidFill>
              </a:rPr>
              <a:t>The ship shall not deviate from the usual route.</a:t>
            </a:r>
          </a:p>
          <a:p>
            <a:pPr algn="l" rtl="0"/>
            <a:r>
              <a:rPr lang="en-US" dirty="0" smtClean="0"/>
              <a:t> </a:t>
            </a:r>
          </a:p>
          <a:p>
            <a:pPr algn="l" rtl="0"/>
            <a:r>
              <a:rPr lang="en-US" b="1" dirty="0" smtClean="0"/>
              <a:t>Common law exception:</a:t>
            </a:r>
            <a:endParaRPr lang="en-US" dirty="0" smtClean="0"/>
          </a:p>
          <a:p>
            <a:pPr lvl="1" algn="l" rtl="0">
              <a:buFont typeface="Wingdings" pitchFamily="2" charset="2"/>
              <a:buChar char="Ø"/>
            </a:pPr>
            <a:r>
              <a:rPr lang="en-US" sz="2800" dirty="0" smtClean="0">
                <a:solidFill>
                  <a:schemeClr val="tx1"/>
                </a:solidFill>
              </a:rPr>
              <a:t>Act of god</a:t>
            </a:r>
          </a:p>
          <a:p>
            <a:pPr lvl="1" algn="l" rtl="0">
              <a:buFont typeface="Wingdings" pitchFamily="2" charset="2"/>
              <a:buChar char="Ø"/>
            </a:pPr>
            <a:r>
              <a:rPr lang="en-US" sz="2800" dirty="0" smtClean="0">
                <a:solidFill>
                  <a:schemeClr val="tx1"/>
                </a:solidFill>
              </a:rPr>
              <a:t>Act of queens enemies</a:t>
            </a:r>
          </a:p>
          <a:p>
            <a:pPr lvl="1" algn="l" rtl="0">
              <a:buFont typeface="Wingdings" pitchFamily="2" charset="2"/>
              <a:buChar char="Ø"/>
            </a:pPr>
            <a:r>
              <a:rPr lang="en-US" sz="2800" dirty="0" smtClean="0">
                <a:solidFill>
                  <a:schemeClr val="tx1"/>
                </a:solidFill>
              </a:rPr>
              <a:t>Restraints of rulers, princes and people</a:t>
            </a:r>
          </a:p>
          <a:p>
            <a:pPr lvl="1" algn="l" rtl="0">
              <a:buFont typeface="Wingdings" pitchFamily="2" charset="2"/>
              <a:buChar char="Ø"/>
            </a:pPr>
            <a:r>
              <a:rPr lang="en-US" sz="2800" dirty="0" smtClean="0">
                <a:solidFill>
                  <a:schemeClr val="tx1"/>
                </a:solidFill>
              </a:rPr>
              <a:t>Jettison of the cargo for common benefit.</a:t>
            </a:r>
          </a:p>
          <a:p>
            <a:pPr lvl="1" algn="l" rtl="0">
              <a:buFont typeface="Wingdings" pitchFamily="2" charset="2"/>
              <a:buChar char="Ø"/>
            </a:pPr>
            <a:r>
              <a:rPr lang="en-US" sz="2800" dirty="0" smtClean="0">
                <a:solidFill>
                  <a:schemeClr val="tx1"/>
                </a:solidFill>
              </a:rPr>
              <a:t>Negligence of the shipper</a:t>
            </a:r>
          </a:p>
          <a:p>
            <a:pPr lvl="1" algn="l" rtl="0">
              <a:buFont typeface="Wingdings" pitchFamily="2" charset="2"/>
              <a:buChar char="Ø"/>
            </a:pPr>
            <a:r>
              <a:rPr lang="en-US" sz="2800" dirty="0" smtClean="0">
                <a:solidFill>
                  <a:schemeClr val="tx1"/>
                </a:solidFill>
              </a:rPr>
              <a:t>Inherent vice of the cargo.</a:t>
            </a:r>
          </a:p>
          <a:p>
            <a:pPr algn="l"/>
            <a:endParaRPr lang="fa-I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41248"/>
            <a:ext cx="8534400" cy="758952"/>
          </a:xfrm>
        </p:spPr>
        <p:txBody>
          <a:bodyPr>
            <a:noAutofit/>
          </a:bodyPr>
          <a:lstStyle/>
          <a:p>
            <a:r>
              <a:rPr lang="en-US" sz="2800" b="1" dirty="0" smtClean="0">
                <a:solidFill>
                  <a:schemeClr val="tx1"/>
                </a:solidFill>
              </a:rPr>
              <a:t>A carrier is not protected by common law exceptions, if:</a:t>
            </a:r>
            <a:r>
              <a:rPr lang="en-US" sz="2800" dirty="0" smtClean="0">
                <a:solidFill>
                  <a:schemeClr val="tx1"/>
                </a:solidFill>
              </a:rPr>
              <a:t/>
            </a:r>
            <a:br>
              <a:rPr lang="en-US" sz="2800" dirty="0" smtClean="0">
                <a:solidFill>
                  <a:schemeClr val="tx1"/>
                </a:solidFill>
              </a:rPr>
            </a:br>
            <a:endParaRPr lang="fa-IR" sz="2800" dirty="0">
              <a:solidFill>
                <a:schemeClr val="tx1"/>
              </a:solidFill>
            </a:endParaRPr>
          </a:p>
        </p:txBody>
      </p:sp>
      <p:sp>
        <p:nvSpPr>
          <p:cNvPr id="3" name="Content Placeholder 2"/>
          <p:cNvSpPr>
            <a:spLocks noGrp="1"/>
          </p:cNvSpPr>
          <p:nvPr>
            <p:ph sz="quarter" idx="1"/>
          </p:nvPr>
        </p:nvSpPr>
        <p:spPr>
          <a:xfrm>
            <a:off x="301752" y="1828800"/>
            <a:ext cx="8503920" cy="4270248"/>
          </a:xfrm>
        </p:spPr>
        <p:txBody>
          <a:bodyPr/>
          <a:lstStyle/>
          <a:p>
            <a:pPr algn="just" rtl="0">
              <a:lnSpc>
                <a:spcPct val="150000"/>
              </a:lnSpc>
            </a:pPr>
            <a:r>
              <a:rPr lang="en-US" dirty="0" smtClean="0"/>
              <a:t>Negligence - not taking reasonable steps to protect cargo from loss or damage.</a:t>
            </a:r>
          </a:p>
          <a:p>
            <a:pPr algn="just" rtl="0">
              <a:lnSpc>
                <a:spcPct val="150000"/>
              </a:lnSpc>
            </a:pPr>
            <a:r>
              <a:rPr lang="en-US" dirty="0" smtClean="0"/>
              <a:t>Vessel was unseaworthy at the beginning of voyage.</a:t>
            </a:r>
          </a:p>
          <a:p>
            <a:pPr algn="just" rtl="0">
              <a:lnSpc>
                <a:spcPct val="150000"/>
              </a:lnSpc>
            </a:pPr>
            <a:r>
              <a:rPr lang="en-US" dirty="0" smtClean="0"/>
              <a:t>The loss or damage occurred while the vessel was deviated unjustifiably.</a:t>
            </a:r>
          </a:p>
          <a:p>
            <a:pPr algn="just">
              <a:lnSpc>
                <a:spcPct val="150000"/>
              </a:lnSpc>
            </a:pPr>
            <a:endParaRPr lang="fa-I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Arbitrators</a:t>
            </a:r>
            <a:endParaRPr lang="fa-IR" sz="3600" dirty="0">
              <a:solidFill>
                <a:schemeClr val="tx1"/>
              </a:solidFill>
            </a:endParaRPr>
          </a:p>
        </p:txBody>
      </p:sp>
      <p:sp>
        <p:nvSpPr>
          <p:cNvPr id="3" name="Content Placeholder 2"/>
          <p:cNvSpPr>
            <a:spLocks noGrp="1"/>
          </p:cNvSpPr>
          <p:nvPr>
            <p:ph sz="quarter" idx="1"/>
          </p:nvPr>
        </p:nvSpPr>
        <p:spPr>
          <a:xfrm>
            <a:off x="301752" y="1527048"/>
            <a:ext cx="8503920" cy="5026152"/>
          </a:xfrm>
        </p:spPr>
        <p:txBody>
          <a:bodyPr>
            <a:noAutofit/>
          </a:bodyPr>
          <a:lstStyle/>
          <a:p>
            <a:pPr algn="just" rtl="0"/>
            <a:r>
              <a:rPr lang="en-US" sz="2000" b="1" dirty="0" smtClean="0"/>
              <a:t>Arbitrators:</a:t>
            </a:r>
            <a:endParaRPr lang="en-US" sz="2000" dirty="0" smtClean="0"/>
          </a:p>
          <a:p>
            <a:pPr algn="just" rtl="0"/>
            <a:r>
              <a:rPr lang="en-US" sz="2000" dirty="0" smtClean="0"/>
              <a:t>Professionals, with good knowledge in maritime laws.</a:t>
            </a:r>
          </a:p>
          <a:p>
            <a:pPr algn="just" rtl="0"/>
            <a:r>
              <a:rPr lang="en-US" sz="2000" dirty="0" smtClean="0"/>
              <a:t>To decide matters in dispute between two parties to a shipping related contract </a:t>
            </a:r>
            <a:r>
              <a:rPr lang="en-US" sz="2000" dirty="0" err="1" smtClean="0"/>
              <a:t>eg</a:t>
            </a:r>
            <a:r>
              <a:rPr lang="en-US" sz="2000" dirty="0" smtClean="0"/>
              <a:t> charter party.</a:t>
            </a:r>
          </a:p>
          <a:p>
            <a:pPr algn="just" rtl="0"/>
            <a:r>
              <a:rPr lang="en-US" sz="2000" dirty="0" smtClean="0"/>
              <a:t>Arbitration is alternative to litigation.</a:t>
            </a:r>
          </a:p>
          <a:p>
            <a:pPr algn="just" rtl="0"/>
            <a:r>
              <a:rPr lang="en-US" sz="2000" dirty="0" smtClean="0"/>
              <a:t> </a:t>
            </a:r>
          </a:p>
          <a:p>
            <a:pPr algn="just" rtl="0"/>
            <a:r>
              <a:rPr lang="en-US" sz="2000" b="1" dirty="0" smtClean="0"/>
              <a:t>Advantages of arbitration:</a:t>
            </a:r>
            <a:endParaRPr lang="en-US" sz="2000" dirty="0" smtClean="0"/>
          </a:p>
          <a:p>
            <a:pPr algn="just" rtl="0"/>
            <a:r>
              <a:rPr lang="en-US" sz="2000" dirty="0" smtClean="0"/>
              <a:t>Greater convenience than court.</a:t>
            </a:r>
          </a:p>
          <a:p>
            <a:pPr algn="just" rtl="0"/>
            <a:r>
              <a:rPr lang="en-US" sz="2000" dirty="0" smtClean="0"/>
              <a:t>Faster settlement.</a:t>
            </a:r>
          </a:p>
          <a:p>
            <a:pPr algn="just" rtl="0"/>
            <a:r>
              <a:rPr lang="en-US" sz="2000" dirty="0" smtClean="0"/>
              <a:t>Less formality than the court.</a:t>
            </a:r>
          </a:p>
          <a:p>
            <a:pPr algn="just" rtl="0"/>
            <a:r>
              <a:rPr lang="en-US" sz="2000" dirty="0" smtClean="0"/>
              <a:t>Expert knowledge of arbitrators.</a:t>
            </a:r>
          </a:p>
          <a:p>
            <a:pPr algn="just" rtl="0"/>
            <a:r>
              <a:rPr lang="en-US" sz="2000" dirty="0" smtClean="0"/>
              <a:t>Lower cost.</a:t>
            </a:r>
          </a:p>
          <a:p>
            <a:pPr algn="just" rtl="0"/>
            <a:r>
              <a:rPr lang="en-US" sz="2000" dirty="0" smtClean="0"/>
              <a:t>Less publicity.</a:t>
            </a:r>
          </a:p>
          <a:p>
            <a:pPr algn="just" rtl="0">
              <a:lnSpc>
                <a:spcPct val="170000"/>
              </a:lnSpc>
            </a:pPr>
            <a:r>
              <a:rPr lang="en-US" sz="2000" dirty="0" smtClean="0"/>
              <a:t> </a:t>
            </a:r>
          </a:p>
          <a:p>
            <a:pPr algn="just"/>
            <a:endParaRPr lang="fa-IR" sz="20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chemeClr val="tx1"/>
                </a:solidFill>
              </a:rPr>
              <a:t>PORT OF REFUGE</a:t>
            </a:r>
            <a:endParaRPr lang="fa-IR" b="1"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92500" lnSpcReduction="10000"/>
          </a:bodyPr>
          <a:lstStyle/>
          <a:p>
            <a:pPr algn="just" rtl="0"/>
            <a:r>
              <a:rPr lang="en-US" sz="3400" dirty="0" smtClean="0"/>
              <a:t>Under what circumstances:</a:t>
            </a:r>
          </a:p>
          <a:p>
            <a:pPr algn="just" rtl="0">
              <a:lnSpc>
                <a:spcPct val="150000"/>
              </a:lnSpc>
            </a:pPr>
            <a:r>
              <a:rPr lang="en-US" sz="2200" dirty="0" smtClean="0"/>
              <a:t>The ship may be damaged due to various reasons such as:  Collision Grounding</a:t>
            </a:r>
          </a:p>
          <a:p>
            <a:pPr algn="just" rtl="0">
              <a:lnSpc>
                <a:spcPct val="150000"/>
              </a:lnSpc>
            </a:pPr>
            <a:r>
              <a:rPr lang="en-US" sz="2200" dirty="0" smtClean="0"/>
              <a:t>The ship is damaged in such an extent that it is </a:t>
            </a:r>
            <a:r>
              <a:rPr lang="en-US" sz="2200" dirty="0" smtClean="0">
                <a:solidFill>
                  <a:srgbClr val="FF0000"/>
                </a:solidFill>
              </a:rPr>
              <a:t>unsafe to continue </a:t>
            </a:r>
            <a:r>
              <a:rPr lang="en-US" sz="2200" dirty="0" smtClean="0"/>
              <a:t>the voyage.</a:t>
            </a:r>
          </a:p>
          <a:p>
            <a:pPr algn="just" rtl="0">
              <a:lnSpc>
                <a:spcPct val="150000"/>
              </a:lnSpc>
            </a:pPr>
            <a:r>
              <a:rPr lang="en-US" sz="2200" dirty="0" smtClean="0"/>
              <a:t> In the case the voyage to be diverted to the nearest safe port which is called port of refuge.</a:t>
            </a:r>
          </a:p>
          <a:p>
            <a:pPr algn="just" rtl="0">
              <a:lnSpc>
                <a:spcPct val="150000"/>
              </a:lnSpc>
            </a:pPr>
            <a:r>
              <a:rPr lang="en-US" sz="2200" dirty="0" smtClean="0"/>
              <a:t>It is a “justifiable deviation”.</a:t>
            </a:r>
          </a:p>
          <a:p>
            <a:pPr algn="just" rtl="0">
              <a:lnSpc>
                <a:spcPct val="150000"/>
              </a:lnSpc>
            </a:pPr>
            <a:r>
              <a:rPr lang="en-US" sz="2200" dirty="0" smtClean="0"/>
              <a:t> The ship is repaired as necessary at the port and the voyage may be resumed after the ship becomes seaworthy.</a:t>
            </a:r>
          </a:p>
          <a:p>
            <a:pPr algn="just"/>
            <a:endParaRPr lang="fa-I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PORT OF REFUGE</a:t>
            </a:r>
            <a:endParaRPr lang="fa-IR" sz="3600" b="1"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fontScale="77500" lnSpcReduction="20000"/>
          </a:bodyPr>
          <a:lstStyle/>
          <a:p>
            <a:pPr algn="just" rtl="0"/>
            <a:r>
              <a:rPr lang="en-US" sz="3600" dirty="0" smtClean="0"/>
              <a:t>Master’s concern </a:t>
            </a:r>
          </a:p>
          <a:p>
            <a:pPr rtl="0"/>
            <a:endParaRPr lang="en-US" sz="2400" dirty="0" smtClean="0"/>
          </a:p>
          <a:p>
            <a:pPr lvl="1" algn="l" rtl="0">
              <a:lnSpc>
                <a:spcPct val="120000"/>
              </a:lnSpc>
              <a:buFont typeface="Wingdings" pitchFamily="2" charset="2"/>
              <a:buChar char="Ø"/>
            </a:pPr>
            <a:r>
              <a:rPr lang="en-US" sz="2500" dirty="0" smtClean="0">
                <a:solidFill>
                  <a:schemeClr val="tx1"/>
                </a:solidFill>
              </a:rPr>
              <a:t>Can the port be reached safely? (Enough fuel, extent of damage).</a:t>
            </a:r>
          </a:p>
          <a:p>
            <a:pPr lvl="1" algn="l" rtl="0">
              <a:lnSpc>
                <a:spcPct val="120000"/>
              </a:lnSpc>
              <a:buFont typeface="Wingdings" pitchFamily="2" charset="2"/>
              <a:buChar char="Ø"/>
            </a:pPr>
            <a:r>
              <a:rPr lang="en-US" sz="2500" dirty="0" smtClean="0">
                <a:solidFill>
                  <a:schemeClr val="tx1"/>
                </a:solidFill>
              </a:rPr>
              <a:t> Are the port authorities friendly/hostile? </a:t>
            </a:r>
          </a:p>
          <a:p>
            <a:pPr lvl="1" algn="l" rtl="0">
              <a:lnSpc>
                <a:spcPct val="120000"/>
              </a:lnSpc>
              <a:buFont typeface="Wingdings" pitchFamily="2" charset="2"/>
              <a:buChar char="Ø"/>
            </a:pPr>
            <a:r>
              <a:rPr lang="en-US" sz="2500" dirty="0" smtClean="0">
                <a:solidFill>
                  <a:schemeClr val="tx1"/>
                </a:solidFill>
              </a:rPr>
              <a:t> Can the vessel enter port and remain in safely?</a:t>
            </a:r>
          </a:p>
          <a:p>
            <a:pPr lvl="1" algn="l" rtl="0">
              <a:lnSpc>
                <a:spcPct val="120000"/>
              </a:lnSpc>
              <a:buFont typeface="Wingdings" pitchFamily="2" charset="2"/>
              <a:buChar char="Ø"/>
            </a:pPr>
            <a:r>
              <a:rPr lang="en-US" sz="2500" dirty="0" smtClean="0">
                <a:solidFill>
                  <a:schemeClr val="tx1"/>
                </a:solidFill>
              </a:rPr>
              <a:t> Repair facilities in the port.</a:t>
            </a:r>
          </a:p>
          <a:p>
            <a:pPr lvl="1" algn="l" rtl="0">
              <a:lnSpc>
                <a:spcPct val="120000"/>
              </a:lnSpc>
              <a:buFont typeface="Wingdings" pitchFamily="2" charset="2"/>
              <a:buChar char="Ø"/>
            </a:pPr>
            <a:r>
              <a:rPr lang="en-US" sz="2500" dirty="0" smtClean="0">
                <a:solidFill>
                  <a:schemeClr val="tx1"/>
                </a:solidFill>
              </a:rPr>
              <a:t> Cost of repairs reasonable?</a:t>
            </a:r>
          </a:p>
          <a:p>
            <a:pPr lvl="1" algn="l" rtl="0">
              <a:lnSpc>
                <a:spcPct val="120000"/>
              </a:lnSpc>
              <a:buFont typeface="Wingdings" pitchFamily="2" charset="2"/>
              <a:buChar char="Ø"/>
            </a:pPr>
            <a:r>
              <a:rPr lang="en-US" sz="2500" dirty="0" smtClean="0">
                <a:solidFill>
                  <a:schemeClr val="tx1"/>
                </a:solidFill>
              </a:rPr>
              <a:t> Can cargo be discharged/stored?</a:t>
            </a:r>
          </a:p>
          <a:p>
            <a:pPr lvl="1" algn="l" rtl="0">
              <a:lnSpc>
                <a:spcPct val="120000"/>
              </a:lnSpc>
              <a:buFont typeface="Wingdings" pitchFamily="2" charset="2"/>
              <a:buChar char="Ø"/>
            </a:pPr>
            <a:r>
              <a:rPr lang="en-US" sz="2500" dirty="0" smtClean="0">
                <a:solidFill>
                  <a:schemeClr val="tx1"/>
                </a:solidFill>
              </a:rPr>
              <a:t>Crew repatriation facilities.</a:t>
            </a:r>
          </a:p>
          <a:p>
            <a:pPr lvl="1" algn="l" rtl="0">
              <a:lnSpc>
                <a:spcPct val="120000"/>
              </a:lnSpc>
              <a:buFont typeface="Wingdings" pitchFamily="2" charset="2"/>
              <a:buChar char="Ø"/>
            </a:pPr>
            <a:r>
              <a:rPr lang="en-US" sz="2500" dirty="0" smtClean="0">
                <a:solidFill>
                  <a:schemeClr val="tx1"/>
                </a:solidFill>
              </a:rPr>
              <a:t> Can owner’s representatives enter/leave freely?</a:t>
            </a:r>
          </a:p>
          <a:p>
            <a:pPr lvl="1" algn="l" rtl="0">
              <a:lnSpc>
                <a:spcPct val="120000"/>
              </a:lnSpc>
              <a:buFont typeface="Wingdings" pitchFamily="2" charset="2"/>
              <a:buChar char="Ø"/>
            </a:pPr>
            <a:r>
              <a:rPr lang="en-US" sz="2500" dirty="0" smtClean="0">
                <a:solidFill>
                  <a:schemeClr val="tx1"/>
                </a:solidFill>
              </a:rPr>
              <a:t> Spares/stores readily available?</a:t>
            </a:r>
          </a:p>
          <a:p>
            <a:pPr lvl="1" algn="l" rtl="0">
              <a:lnSpc>
                <a:spcPct val="120000"/>
              </a:lnSpc>
              <a:buFont typeface="Wingdings" pitchFamily="2" charset="2"/>
              <a:buChar char="Ø"/>
            </a:pPr>
            <a:r>
              <a:rPr lang="en-US" sz="2500" dirty="0" smtClean="0">
                <a:solidFill>
                  <a:schemeClr val="tx1"/>
                </a:solidFill>
              </a:rPr>
              <a:t> Can ship’s spares/stores imported easily?</a:t>
            </a:r>
          </a:p>
          <a:p>
            <a:pPr lvl="1" algn="l" rtl="0">
              <a:lnSpc>
                <a:spcPct val="120000"/>
              </a:lnSpc>
              <a:buFont typeface="Wingdings" pitchFamily="2" charset="2"/>
              <a:buChar char="Ø"/>
            </a:pPr>
            <a:r>
              <a:rPr lang="en-US" sz="2500" dirty="0" smtClean="0">
                <a:solidFill>
                  <a:schemeClr val="tx1"/>
                </a:solidFill>
              </a:rPr>
              <a:t> Survey facilities available.</a:t>
            </a:r>
          </a:p>
          <a:p>
            <a:pPr lvl="1" algn="l" rtl="0">
              <a:lnSpc>
                <a:spcPct val="120000"/>
              </a:lnSpc>
              <a:buFont typeface="Wingdings" pitchFamily="2" charset="2"/>
              <a:buChar char="Ø"/>
            </a:pPr>
            <a:r>
              <a:rPr lang="en-US" sz="2500" dirty="0" smtClean="0">
                <a:solidFill>
                  <a:schemeClr val="tx1"/>
                </a:solidFill>
              </a:rPr>
              <a:t> Port free of war, strikes, civil commotion?</a:t>
            </a:r>
          </a:p>
          <a:p>
            <a:pPr lvl="1" algn="l">
              <a:lnSpc>
                <a:spcPct val="120000"/>
              </a:lnSpc>
              <a:buFont typeface="Wingdings" pitchFamily="2" charset="2"/>
              <a:buChar char="Ø"/>
            </a:pPr>
            <a:endParaRPr lang="fa-IR" sz="29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solidFill>
              </a:rPr>
              <a:t>New amendments to MARPOL Annex V</a:t>
            </a:r>
            <a:endParaRPr lang="fa-IR" dirty="0"/>
          </a:p>
        </p:txBody>
      </p:sp>
      <p:sp>
        <p:nvSpPr>
          <p:cNvPr id="3" name="Content Placeholder 2"/>
          <p:cNvSpPr>
            <a:spLocks noGrp="1"/>
          </p:cNvSpPr>
          <p:nvPr>
            <p:ph sz="quarter" idx="1"/>
          </p:nvPr>
        </p:nvSpPr>
        <p:spPr/>
        <p:txBody>
          <a:bodyPr>
            <a:normAutofit fontScale="85000" lnSpcReduction="20000"/>
          </a:bodyPr>
          <a:lstStyle/>
          <a:p>
            <a:pPr algn="just" rtl="0"/>
            <a:r>
              <a:rPr lang="en-US" dirty="0" smtClean="0"/>
              <a:t>The discharge of cargo residues contained in wash water is only permitted if both the destination and departure ports are within the Special Area and the ship will not transit outside the Special Area between these ports, and only provided that no adequate reception facilities (RF) exist.</a:t>
            </a:r>
          </a:p>
          <a:p>
            <a:pPr algn="just" rtl="0">
              <a:buNone/>
            </a:pPr>
            <a:r>
              <a:rPr lang="en-US" dirty="0" smtClean="0"/>
              <a:t> </a:t>
            </a:r>
          </a:p>
          <a:p>
            <a:pPr algn="just" rtl="0"/>
            <a:r>
              <a:rPr lang="en-US" dirty="0" smtClean="0"/>
              <a:t>In such instances discharge of non-recoverable, non-HME cargo residues in hold wash water should take place as far out to sea as is practicable and, in any event, no less than 12 nautical miles from the nearest land or the nearest ice shelf.</a:t>
            </a:r>
          </a:p>
          <a:p>
            <a:pPr algn="just" rtl="0">
              <a:buNone/>
            </a:pPr>
            <a:endParaRPr lang="en-US" dirty="0" smtClean="0"/>
          </a:p>
          <a:p>
            <a:pPr algn="just" rtl="0"/>
            <a:r>
              <a:rPr lang="en-US" dirty="0" smtClean="0"/>
              <a:t>3- No discharge of any cargo residues specified as </a:t>
            </a:r>
            <a:r>
              <a:rPr lang="en-US" dirty="0" smtClean="0">
                <a:solidFill>
                  <a:srgbClr val="FF0000"/>
                </a:solidFill>
              </a:rPr>
              <a:t>HME</a:t>
            </a:r>
            <a:r>
              <a:rPr lang="en-US" dirty="0" smtClean="0"/>
              <a:t>. Hold wash water should be discharged to a suitable reception facility.</a:t>
            </a:r>
            <a:endParaRPr lang="fa-IR"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PORT OF REFUGE</a:t>
            </a:r>
            <a:endParaRPr lang="fa-IR" sz="3600" b="1" dirty="0">
              <a:solidFill>
                <a:schemeClr val="tx1"/>
              </a:solidFill>
            </a:endParaRPr>
          </a:p>
        </p:txBody>
      </p:sp>
      <p:sp>
        <p:nvSpPr>
          <p:cNvPr id="3" name="Content Placeholder 2"/>
          <p:cNvSpPr>
            <a:spLocks noGrp="1"/>
          </p:cNvSpPr>
          <p:nvPr>
            <p:ph sz="quarter" idx="1"/>
          </p:nvPr>
        </p:nvSpPr>
        <p:spPr>
          <a:xfrm>
            <a:off x="301752" y="1527048"/>
            <a:ext cx="8503920" cy="4949952"/>
          </a:xfrm>
        </p:spPr>
        <p:txBody>
          <a:bodyPr>
            <a:normAutofit/>
          </a:bodyPr>
          <a:lstStyle/>
          <a:p>
            <a:pPr algn="just" rtl="0"/>
            <a:r>
              <a:rPr lang="en-US" sz="3600" dirty="0" smtClean="0"/>
              <a:t>After deciding POR </a:t>
            </a:r>
            <a:r>
              <a:rPr lang="en-US" sz="3400" dirty="0" smtClean="0"/>
              <a:t>:</a:t>
            </a:r>
          </a:p>
          <a:p>
            <a:pPr algn="just" rtl="0"/>
            <a:endParaRPr lang="en-US" sz="2400" dirty="0" smtClean="0"/>
          </a:p>
          <a:p>
            <a:pPr algn="just" rtl="0">
              <a:lnSpc>
                <a:spcPct val="150000"/>
              </a:lnSpc>
            </a:pPr>
            <a:r>
              <a:rPr lang="en-US" sz="2000" dirty="0" smtClean="0"/>
              <a:t>Inform owner, charterer, agent at original destination and give them the reasons to enter POR.</a:t>
            </a:r>
          </a:p>
          <a:p>
            <a:pPr algn="just" rtl="0">
              <a:lnSpc>
                <a:spcPct val="150000"/>
              </a:lnSpc>
            </a:pPr>
            <a:r>
              <a:rPr lang="en-US" sz="2000" dirty="0" smtClean="0"/>
              <a:t> Consult with underwriter.</a:t>
            </a:r>
          </a:p>
          <a:p>
            <a:pPr algn="just" rtl="0">
              <a:lnSpc>
                <a:spcPct val="150000"/>
              </a:lnSpc>
            </a:pPr>
            <a:r>
              <a:rPr lang="en-US" sz="2000" dirty="0" smtClean="0"/>
              <a:t> State requirements at POR.</a:t>
            </a:r>
          </a:p>
          <a:p>
            <a:pPr algn="just" rtl="0">
              <a:lnSpc>
                <a:spcPct val="150000"/>
              </a:lnSpc>
            </a:pPr>
            <a:r>
              <a:rPr lang="en-US" sz="2000" dirty="0" smtClean="0"/>
              <a:t> Inform agent at POR.</a:t>
            </a:r>
          </a:p>
          <a:p>
            <a:pPr algn="just" rtl="0">
              <a:lnSpc>
                <a:spcPct val="150000"/>
              </a:lnSpc>
            </a:pPr>
            <a:r>
              <a:rPr lang="en-US" sz="2000" dirty="0" smtClean="0"/>
              <a:t> Inform port authorities.</a:t>
            </a:r>
          </a:p>
          <a:p>
            <a:pPr algn="just" rtl="0">
              <a:lnSpc>
                <a:spcPct val="150000"/>
              </a:lnSpc>
            </a:pPr>
            <a:r>
              <a:rPr lang="en-US" sz="2000" dirty="0" smtClean="0"/>
              <a:t> Contact with P &amp; I club at POR.</a:t>
            </a:r>
          </a:p>
          <a:p>
            <a:pPr algn="just"/>
            <a:endParaRPr lang="fa-I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chemeClr val="tx1"/>
                </a:solidFill>
              </a:rPr>
              <a:t>PORT OF REFUGE</a:t>
            </a:r>
            <a:endParaRPr lang="fa-IR" dirty="0"/>
          </a:p>
        </p:txBody>
      </p:sp>
      <p:sp>
        <p:nvSpPr>
          <p:cNvPr id="3" name="Content Placeholder 2"/>
          <p:cNvSpPr>
            <a:spLocks noGrp="1"/>
          </p:cNvSpPr>
          <p:nvPr>
            <p:ph sz="quarter" idx="1"/>
          </p:nvPr>
        </p:nvSpPr>
        <p:spPr>
          <a:xfrm>
            <a:off x="301752" y="1371600"/>
            <a:ext cx="8503920" cy="5562600"/>
          </a:xfrm>
        </p:spPr>
        <p:txBody>
          <a:bodyPr>
            <a:normAutofit fontScale="47500" lnSpcReduction="20000"/>
          </a:bodyPr>
          <a:lstStyle/>
          <a:p>
            <a:pPr algn="l" rtl="0"/>
            <a:r>
              <a:rPr lang="en-US" sz="3800" b="1" dirty="0" smtClean="0"/>
              <a:t>While deviating to POR </a:t>
            </a:r>
            <a:r>
              <a:rPr lang="en-US" sz="4500" b="1" dirty="0" smtClean="0"/>
              <a:t>:</a:t>
            </a:r>
          </a:p>
          <a:p>
            <a:pPr lvl="1" algn="l" rtl="0">
              <a:lnSpc>
                <a:spcPct val="120000"/>
              </a:lnSpc>
              <a:buFont typeface="Wingdings" pitchFamily="2" charset="2"/>
              <a:buChar char="Ø"/>
            </a:pPr>
            <a:r>
              <a:rPr lang="en-US" sz="2900" dirty="0" smtClean="0">
                <a:solidFill>
                  <a:schemeClr val="tx1"/>
                </a:solidFill>
              </a:rPr>
              <a:t>Inform the owner:</a:t>
            </a:r>
          </a:p>
          <a:p>
            <a:pPr lvl="1" algn="l" rtl="0">
              <a:lnSpc>
                <a:spcPct val="120000"/>
              </a:lnSpc>
              <a:buFont typeface="Wingdings" pitchFamily="2" charset="2"/>
              <a:buChar char="Ø"/>
            </a:pPr>
            <a:r>
              <a:rPr lang="en-US" sz="2900" dirty="0" smtClean="0">
                <a:solidFill>
                  <a:schemeClr val="tx1"/>
                </a:solidFill>
              </a:rPr>
              <a:t>Date, time, position, nature of incident</a:t>
            </a:r>
          </a:p>
          <a:p>
            <a:pPr lvl="1" algn="l" rtl="0">
              <a:lnSpc>
                <a:spcPct val="120000"/>
              </a:lnSpc>
              <a:buFont typeface="Wingdings" pitchFamily="2" charset="2"/>
              <a:buChar char="Ø"/>
            </a:pPr>
            <a:r>
              <a:rPr lang="en-US" sz="2900" dirty="0" smtClean="0">
                <a:solidFill>
                  <a:schemeClr val="tx1"/>
                </a:solidFill>
              </a:rPr>
              <a:t>ROB of D/O, FO, FW onboard.</a:t>
            </a:r>
          </a:p>
          <a:p>
            <a:pPr lvl="1" algn="l" rtl="0">
              <a:lnSpc>
                <a:spcPct val="120000"/>
              </a:lnSpc>
              <a:buFont typeface="Wingdings" pitchFamily="2" charset="2"/>
              <a:buChar char="Ø"/>
            </a:pPr>
            <a:r>
              <a:rPr lang="en-US" sz="2900" dirty="0" smtClean="0">
                <a:solidFill>
                  <a:schemeClr val="tx1"/>
                </a:solidFill>
              </a:rPr>
              <a:t>Present situation onboard</a:t>
            </a:r>
          </a:p>
          <a:p>
            <a:pPr lvl="1" algn="l" rtl="0">
              <a:lnSpc>
                <a:spcPct val="120000"/>
              </a:lnSpc>
              <a:buFont typeface="Wingdings" pitchFamily="2" charset="2"/>
              <a:buChar char="Ø"/>
            </a:pPr>
            <a:r>
              <a:rPr lang="en-US" sz="2900" dirty="0" smtClean="0">
                <a:solidFill>
                  <a:schemeClr val="tx1"/>
                </a:solidFill>
              </a:rPr>
              <a:t>Weather: present and future</a:t>
            </a:r>
          </a:p>
          <a:p>
            <a:pPr lvl="1" algn="l" rtl="0">
              <a:lnSpc>
                <a:spcPct val="120000"/>
              </a:lnSpc>
              <a:buFont typeface="Wingdings" pitchFamily="2" charset="2"/>
              <a:buChar char="Ø"/>
            </a:pPr>
            <a:r>
              <a:rPr lang="en-US" sz="2900" dirty="0" smtClean="0">
                <a:solidFill>
                  <a:schemeClr val="tx1"/>
                </a:solidFill>
              </a:rPr>
              <a:t>Master’s intention to deviate</a:t>
            </a:r>
          </a:p>
          <a:p>
            <a:pPr lvl="1" algn="l" rtl="0">
              <a:lnSpc>
                <a:spcPct val="120000"/>
              </a:lnSpc>
              <a:buFont typeface="Wingdings" pitchFamily="2" charset="2"/>
              <a:buChar char="Ø"/>
            </a:pPr>
            <a:r>
              <a:rPr lang="en-US" sz="2900" dirty="0" smtClean="0">
                <a:solidFill>
                  <a:schemeClr val="tx1"/>
                </a:solidFill>
              </a:rPr>
              <a:t>Name of port of refuge</a:t>
            </a:r>
          </a:p>
          <a:p>
            <a:pPr lvl="1" algn="l" rtl="0">
              <a:lnSpc>
                <a:spcPct val="120000"/>
              </a:lnSpc>
              <a:buFont typeface="Wingdings" pitchFamily="2" charset="2"/>
              <a:buChar char="Ø"/>
            </a:pPr>
            <a:r>
              <a:rPr lang="en-US" sz="2900" dirty="0" smtClean="0">
                <a:solidFill>
                  <a:schemeClr val="tx1"/>
                </a:solidFill>
              </a:rPr>
              <a:t>ETA at port of refuge</a:t>
            </a:r>
          </a:p>
          <a:p>
            <a:pPr lvl="1" algn="l" rtl="0">
              <a:lnSpc>
                <a:spcPct val="120000"/>
              </a:lnSpc>
              <a:buFont typeface="Wingdings" pitchFamily="2" charset="2"/>
              <a:buChar char="Ø"/>
            </a:pPr>
            <a:r>
              <a:rPr lang="en-US" sz="2900" dirty="0" smtClean="0">
                <a:solidFill>
                  <a:schemeClr val="tx1"/>
                </a:solidFill>
              </a:rPr>
              <a:t>Assistance required.</a:t>
            </a:r>
            <a:endParaRPr lang="en-US" sz="2400" dirty="0" smtClean="0">
              <a:solidFill>
                <a:schemeClr val="tx1"/>
              </a:solidFill>
            </a:endParaRPr>
          </a:p>
          <a:p>
            <a:pPr algn="l" rtl="0">
              <a:buNone/>
            </a:pPr>
            <a:r>
              <a:rPr lang="en-US" dirty="0" smtClean="0"/>
              <a:t> </a:t>
            </a:r>
          </a:p>
          <a:p>
            <a:pPr algn="l" rtl="0"/>
            <a:r>
              <a:rPr lang="en-US" sz="3800" b="1" dirty="0" smtClean="0"/>
              <a:t>Inform agents at POR:</a:t>
            </a:r>
          </a:p>
          <a:p>
            <a:pPr lvl="1" algn="l" rtl="0">
              <a:buFont typeface="Wingdings" pitchFamily="2" charset="2"/>
              <a:buChar char="Ø"/>
            </a:pPr>
            <a:r>
              <a:rPr lang="en-US" sz="2900" dirty="0" smtClean="0">
                <a:solidFill>
                  <a:schemeClr val="tx1"/>
                </a:solidFill>
              </a:rPr>
              <a:t>Name, port of registry</a:t>
            </a:r>
          </a:p>
          <a:p>
            <a:pPr lvl="1" algn="l" rtl="0">
              <a:lnSpc>
                <a:spcPct val="120000"/>
              </a:lnSpc>
              <a:buFont typeface="Wingdings" pitchFamily="2" charset="2"/>
              <a:buChar char="Ø"/>
            </a:pPr>
            <a:r>
              <a:rPr lang="en-US" sz="2900" dirty="0" smtClean="0">
                <a:solidFill>
                  <a:schemeClr val="tx1"/>
                </a:solidFill>
              </a:rPr>
              <a:t>Official No, IMO No</a:t>
            </a:r>
          </a:p>
          <a:p>
            <a:pPr lvl="1" algn="l" rtl="0">
              <a:lnSpc>
                <a:spcPct val="120000"/>
              </a:lnSpc>
              <a:buFont typeface="Wingdings" pitchFamily="2" charset="2"/>
              <a:buChar char="Ø"/>
            </a:pPr>
            <a:r>
              <a:rPr lang="en-US" sz="2900" dirty="0" smtClean="0">
                <a:solidFill>
                  <a:schemeClr val="tx1"/>
                </a:solidFill>
              </a:rPr>
              <a:t>Ships particulars (GT, NT, LOA, LBP, Draft)</a:t>
            </a:r>
          </a:p>
          <a:p>
            <a:pPr lvl="1" algn="l" rtl="0">
              <a:lnSpc>
                <a:spcPct val="120000"/>
              </a:lnSpc>
              <a:buFont typeface="Wingdings" pitchFamily="2" charset="2"/>
              <a:buChar char="Ø"/>
            </a:pPr>
            <a:r>
              <a:rPr lang="en-US" sz="2900" dirty="0" smtClean="0">
                <a:solidFill>
                  <a:schemeClr val="tx1"/>
                </a:solidFill>
              </a:rPr>
              <a:t>Reasons for entering</a:t>
            </a:r>
          </a:p>
          <a:p>
            <a:pPr lvl="1" algn="l" rtl="0">
              <a:lnSpc>
                <a:spcPct val="120000"/>
              </a:lnSpc>
              <a:buFont typeface="Wingdings" pitchFamily="2" charset="2"/>
              <a:buChar char="Ø"/>
            </a:pPr>
            <a:r>
              <a:rPr lang="en-US" sz="2900" dirty="0" smtClean="0">
                <a:solidFill>
                  <a:schemeClr val="tx1"/>
                </a:solidFill>
              </a:rPr>
              <a:t>ETA</a:t>
            </a:r>
          </a:p>
          <a:p>
            <a:pPr lvl="1" algn="l" rtl="0">
              <a:lnSpc>
                <a:spcPct val="120000"/>
              </a:lnSpc>
              <a:buFont typeface="Wingdings" pitchFamily="2" charset="2"/>
              <a:buChar char="Ø"/>
            </a:pPr>
            <a:r>
              <a:rPr lang="en-US" sz="2900" dirty="0" smtClean="0">
                <a:solidFill>
                  <a:schemeClr val="tx1"/>
                </a:solidFill>
              </a:rPr>
              <a:t>Amount of cargo and distribution</a:t>
            </a:r>
          </a:p>
          <a:p>
            <a:pPr lvl="1" algn="l" rtl="0">
              <a:lnSpc>
                <a:spcPct val="120000"/>
              </a:lnSpc>
              <a:buFont typeface="Wingdings" pitchFamily="2" charset="2"/>
              <a:buChar char="Ø"/>
            </a:pPr>
            <a:r>
              <a:rPr lang="en-US" sz="2900" dirty="0" smtClean="0">
                <a:solidFill>
                  <a:schemeClr val="tx1"/>
                </a:solidFill>
              </a:rPr>
              <a:t>Details of assistance required</a:t>
            </a:r>
          </a:p>
          <a:p>
            <a:pPr algn="l"/>
            <a:endParaRPr lang="fa-IR"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Autofit/>
          </a:bodyPr>
          <a:lstStyle/>
          <a:p>
            <a:r>
              <a:rPr lang="en-US" sz="3600" b="1" dirty="0" smtClean="0">
                <a:solidFill>
                  <a:schemeClr val="tx1"/>
                </a:solidFill>
              </a:rPr>
              <a:t>Stowaways onboard</a:t>
            </a:r>
            <a:br>
              <a:rPr lang="en-US" sz="3600" b="1" dirty="0" smtClean="0">
                <a:solidFill>
                  <a:schemeClr val="tx1"/>
                </a:solidFill>
              </a:rPr>
            </a:br>
            <a:endParaRPr lang="fa-IR" sz="3600" b="1" dirty="0">
              <a:solidFill>
                <a:schemeClr val="tx1"/>
              </a:solidFill>
            </a:endParaRPr>
          </a:p>
        </p:txBody>
      </p:sp>
      <p:sp>
        <p:nvSpPr>
          <p:cNvPr id="3" name="Content Placeholder 2"/>
          <p:cNvSpPr>
            <a:spLocks noGrp="1"/>
          </p:cNvSpPr>
          <p:nvPr>
            <p:ph sz="quarter" idx="1"/>
          </p:nvPr>
        </p:nvSpPr>
        <p:spPr>
          <a:xfrm>
            <a:off x="301752" y="1371600"/>
            <a:ext cx="8503920" cy="5029200"/>
          </a:xfrm>
        </p:spPr>
        <p:txBody>
          <a:bodyPr>
            <a:noAutofit/>
          </a:bodyPr>
          <a:lstStyle/>
          <a:p>
            <a:pPr algn="just" rtl="0"/>
            <a:r>
              <a:rPr lang="en-US" sz="1400" b="1" dirty="0" smtClean="0"/>
              <a:t>Responsibilities of master:</a:t>
            </a:r>
            <a:endParaRPr lang="en-US" sz="1400" dirty="0" smtClean="0"/>
          </a:p>
          <a:p>
            <a:pPr lvl="1" algn="just" rtl="0">
              <a:buFont typeface="Wingdings" pitchFamily="2" charset="2"/>
              <a:buChar char="Ø"/>
            </a:pPr>
            <a:r>
              <a:rPr lang="en-US" sz="1600" dirty="0" smtClean="0">
                <a:solidFill>
                  <a:schemeClr val="tx1"/>
                </a:solidFill>
              </a:rPr>
              <a:t>To make every effort to determine port of embarkation.</a:t>
            </a:r>
          </a:p>
          <a:p>
            <a:pPr lvl="1" algn="just" rtl="0">
              <a:buFont typeface="Wingdings" pitchFamily="2" charset="2"/>
              <a:buChar char="Ø"/>
            </a:pPr>
            <a:r>
              <a:rPr lang="en-US" sz="1600" dirty="0" smtClean="0">
                <a:solidFill>
                  <a:schemeClr val="tx1"/>
                </a:solidFill>
              </a:rPr>
              <a:t>To make every effort to establish identity, including nationality and citizenship.</a:t>
            </a:r>
          </a:p>
          <a:p>
            <a:pPr lvl="1" algn="just" rtl="0">
              <a:buFont typeface="Wingdings" pitchFamily="2" charset="2"/>
              <a:buChar char="Ø"/>
            </a:pPr>
            <a:r>
              <a:rPr lang="en-US" sz="1600" dirty="0" smtClean="0">
                <a:solidFill>
                  <a:schemeClr val="tx1"/>
                </a:solidFill>
              </a:rPr>
              <a:t>Prepare statement containing all information relevant to stowaway.</a:t>
            </a:r>
          </a:p>
          <a:p>
            <a:pPr lvl="1" algn="just" rtl="0">
              <a:buFont typeface="Wingdings" pitchFamily="2" charset="2"/>
              <a:buChar char="Ø"/>
            </a:pPr>
            <a:r>
              <a:rPr lang="en-US" sz="1600" dirty="0" smtClean="0">
                <a:solidFill>
                  <a:schemeClr val="tx1"/>
                </a:solidFill>
              </a:rPr>
              <a:t>Notify existence of stowaway to: </a:t>
            </a:r>
          </a:p>
          <a:p>
            <a:pPr lvl="2" algn="just" rtl="0">
              <a:buFont typeface="Wingdings" pitchFamily="2" charset="2"/>
              <a:buChar char="Ø"/>
            </a:pPr>
            <a:r>
              <a:rPr lang="en-US" sz="1600" dirty="0" smtClean="0">
                <a:solidFill>
                  <a:schemeClr val="tx1"/>
                </a:solidFill>
              </a:rPr>
              <a:t>Ship owner</a:t>
            </a:r>
          </a:p>
          <a:p>
            <a:pPr lvl="2" algn="just" rtl="0">
              <a:buFont typeface="Wingdings" pitchFamily="2" charset="2"/>
              <a:buChar char="Ø"/>
            </a:pPr>
            <a:r>
              <a:rPr lang="en-US" sz="1600" dirty="0" smtClean="0">
                <a:solidFill>
                  <a:schemeClr val="tx1"/>
                </a:solidFill>
              </a:rPr>
              <a:t>Appropriate authorities to port of embarkation</a:t>
            </a:r>
          </a:p>
          <a:p>
            <a:pPr lvl="2" algn="just" rtl="0">
              <a:buFont typeface="Wingdings" pitchFamily="2" charset="2"/>
              <a:buChar char="Ø"/>
            </a:pPr>
            <a:r>
              <a:rPr lang="en-US" sz="1600" dirty="0" smtClean="0">
                <a:solidFill>
                  <a:schemeClr val="tx1"/>
                </a:solidFill>
              </a:rPr>
              <a:t>Appropriate authorities to next port of call</a:t>
            </a:r>
          </a:p>
          <a:p>
            <a:pPr lvl="2" algn="just" rtl="0">
              <a:buFont typeface="Wingdings" pitchFamily="2" charset="2"/>
              <a:buChar char="Ø"/>
            </a:pPr>
            <a:r>
              <a:rPr lang="en-US" sz="1600" dirty="0" smtClean="0">
                <a:solidFill>
                  <a:schemeClr val="tx1"/>
                </a:solidFill>
              </a:rPr>
              <a:t>P and I club</a:t>
            </a:r>
          </a:p>
          <a:p>
            <a:pPr lvl="2" algn="just" rtl="0">
              <a:buFont typeface="Wingdings" pitchFamily="2" charset="2"/>
              <a:buChar char="Ø"/>
            </a:pPr>
            <a:r>
              <a:rPr lang="en-US" sz="1600" dirty="0" smtClean="0">
                <a:solidFill>
                  <a:schemeClr val="tx1"/>
                </a:solidFill>
              </a:rPr>
              <a:t>Flag state</a:t>
            </a:r>
          </a:p>
          <a:p>
            <a:pPr lvl="2" algn="just" rtl="0">
              <a:buFont typeface="Wingdings" pitchFamily="2" charset="2"/>
              <a:buChar char="Ø"/>
            </a:pPr>
            <a:r>
              <a:rPr lang="en-US" sz="1600" dirty="0" smtClean="0">
                <a:solidFill>
                  <a:schemeClr val="tx1"/>
                </a:solidFill>
              </a:rPr>
              <a:t>Charterer, if required.</a:t>
            </a:r>
          </a:p>
          <a:p>
            <a:pPr lvl="1" algn="just" rtl="0">
              <a:buFont typeface="Wingdings" pitchFamily="2" charset="2"/>
              <a:buChar char="Ø"/>
            </a:pPr>
            <a:r>
              <a:rPr lang="en-US" sz="1600" dirty="0" smtClean="0">
                <a:solidFill>
                  <a:schemeClr val="tx1"/>
                </a:solidFill>
              </a:rPr>
              <a:t>Not to depart for planned voyage for deporting stowaway.</a:t>
            </a:r>
          </a:p>
          <a:p>
            <a:pPr lvl="1" algn="just" rtl="0">
              <a:buFont typeface="Wingdings" pitchFamily="2" charset="2"/>
              <a:buChar char="Ø"/>
            </a:pPr>
            <a:r>
              <a:rPr lang="en-US" sz="1600" dirty="0" smtClean="0">
                <a:solidFill>
                  <a:schemeClr val="tx1"/>
                </a:solidFill>
              </a:rPr>
              <a:t>To ensure that stowaway is presented to appropriate authorities at next port of call.</a:t>
            </a:r>
          </a:p>
          <a:p>
            <a:pPr lvl="1" algn="just" rtl="0">
              <a:buFont typeface="Wingdings" pitchFamily="2" charset="2"/>
              <a:buChar char="Ø"/>
            </a:pPr>
            <a:r>
              <a:rPr lang="en-US" sz="1600" dirty="0" smtClean="0">
                <a:solidFill>
                  <a:schemeClr val="tx1"/>
                </a:solidFill>
              </a:rPr>
              <a:t>To take appropriate measures to ensure security, general health, welfare and safety of the stowaway till disembarkation.</a:t>
            </a:r>
          </a:p>
          <a:p>
            <a:pPr lvl="1" algn="just" rtl="0">
              <a:buFont typeface="Wingdings" pitchFamily="2" charset="2"/>
              <a:buChar char="Ø"/>
            </a:pPr>
            <a:r>
              <a:rPr lang="en-US" sz="1600" dirty="0" smtClean="0">
                <a:solidFill>
                  <a:schemeClr val="tx1"/>
                </a:solidFill>
              </a:rPr>
              <a:t>Not to include stowaway in crew list.</a:t>
            </a:r>
          </a:p>
          <a:p>
            <a:pPr lvl="1" algn="just" rtl="0">
              <a:buFont typeface="Wingdings" pitchFamily="2" charset="2"/>
              <a:buChar char="Ø"/>
            </a:pPr>
            <a:r>
              <a:rPr lang="en-US" sz="1600" dirty="0" smtClean="0">
                <a:solidFill>
                  <a:schemeClr val="tx1"/>
                </a:solidFill>
              </a:rPr>
              <a:t>Not to involve him in any shipboard works.</a:t>
            </a:r>
          </a:p>
          <a:p>
            <a:pPr algn="just"/>
            <a:endParaRPr lang="fa-IR" sz="1400"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Voyage Charter</a:t>
            </a:r>
            <a:endParaRPr lang="fa-IR" sz="3600" b="1" dirty="0">
              <a:solidFill>
                <a:schemeClr val="tx1"/>
              </a:solidFill>
            </a:endParaRPr>
          </a:p>
        </p:txBody>
      </p:sp>
      <p:sp>
        <p:nvSpPr>
          <p:cNvPr id="3" name="Content Placeholder 2"/>
          <p:cNvSpPr>
            <a:spLocks noGrp="1"/>
          </p:cNvSpPr>
          <p:nvPr>
            <p:ph sz="quarter" idx="1"/>
          </p:nvPr>
        </p:nvSpPr>
        <p:spPr/>
        <p:txBody>
          <a:bodyPr>
            <a:normAutofit fontScale="92500" lnSpcReduction="10000"/>
          </a:bodyPr>
          <a:lstStyle/>
          <a:p>
            <a:pPr algn="l" rtl="0"/>
            <a:r>
              <a:rPr lang="en-US" b="1" dirty="0" smtClean="0"/>
              <a:t>Ship-owners obligation:</a:t>
            </a:r>
            <a:endParaRPr lang="en-US" dirty="0" smtClean="0"/>
          </a:p>
          <a:p>
            <a:pPr lvl="1" algn="l" rtl="0">
              <a:buFont typeface="Wingdings" pitchFamily="2" charset="2"/>
              <a:buChar char="Ø"/>
            </a:pPr>
            <a:r>
              <a:rPr lang="en-US" dirty="0" smtClean="0">
                <a:solidFill>
                  <a:schemeClr val="tx1"/>
                </a:solidFill>
              </a:rPr>
              <a:t>To provide seaworthy ship.</a:t>
            </a:r>
          </a:p>
          <a:p>
            <a:pPr lvl="1" algn="l" rtl="0">
              <a:buFont typeface="Wingdings" pitchFamily="2" charset="2"/>
              <a:buChar char="Ø"/>
            </a:pPr>
            <a:r>
              <a:rPr lang="en-US" dirty="0" smtClean="0">
                <a:solidFill>
                  <a:schemeClr val="tx1"/>
                </a:solidFill>
              </a:rPr>
              <a:t>Arrive in loading port in agreed date</a:t>
            </a:r>
          </a:p>
          <a:p>
            <a:pPr lvl="1" algn="l" rtl="0">
              <a:buFont typeface="Wingdings" pitchFamily="2" charset="2"/>
              <a:buChar char="Ø"/>
            </a:pPr>
            <a:r>
              <a:rPr lang="en-US" dirty="0" smtClean="0">
                <a:solidFill>
                  <a:schemeClr val="tx1"/>
                </a:solidFill>
              </a:rPr>
              <a:t>To load the agreed cargo</a:t>
            </a:r>
          </a:p>
          <a:p>
            <a:pPr lvl="1" algn="l" rtl="0">
              <a:buFont typeface="Wingdings" pitchFamily="2" charset="2"/>
              <a:buChar char="Ø"/>
            </a:pPr>
            <a:r>
              <a:rPr lang="en-US" dirty="0" smtClean="0">
                <a:solidFill>
                  <a:schemeClr val="tx1"/>
                </a:solidFill>
              </a:rPr>
              <a:t>Carry the cargo to the agreed discharge port</a:t>
            </a:r>
          </a:p>
          <a:p>
            <a:pPr lvl="1" algn="l" rtl="0">
              <a:buFont typeface="Wingdings" pitchFamily="2" charset="2"/>
              <a:buChar char="Ø"/>
            </a:pPr>
            <a:r>
              <a:rPr lang="en-US" dirty="0" smtClean="0">
                <a:solidFill>
                  <a:schemeClr val="tx1"/>
                </a:solidFill>
              </a:rPr>
              <a:t>To discharge and deliver the cargo.</a:t>
            </a:r>
          </a:p>
          <a:p>
            <a:pPr lvl="1" algn="l" rtl="0">
              <a:buFont typeface="Wingdings" pitchFamily="2" charset="2"/>
              <a:buChar char="Ø"/>
            </a:pPr>
            <a:r>
              <a:rPr lang="en-US" dirty="0" smtClean="0">
                <a:solidFill>
                  <a:schemeClr val="tx1"/>
                </a:solidFill>
              </a:rPr>
              <a:t> Ship's running cost, voyage cost, loading and discharging cost with the exception of free in and out FIO terms are agreed.</a:t>
            </a:r>
          </a:p>
          <a:p>
            <a:pPr algn="l" rtl="0">
              <a:buNone/>
            </a:pPr>
            <a:r>
              <a:rPr lang="en-US" dirty="0" smtClean="0"/>
              <a:t> </a:t>
            </a:r>
          </a:p>
          <a:p>
            <a:pPr algn="l" rtl="0"/>
            <a:r>
              <a:rPr lang="en-US" b="1" dirty="0" smtClean="0"/>
              <a:t>Charterer's obligation:</a:t>
            </a:r>
            <a:endParaRPr lang="en-US" dirty="0" smtClean="0"/>
          </a:p>
          <a:p>
            <a:pPr lvl="1" algn="l" rtl="0">
              <a:buFont typeface="Wingdings" pitchFamily="2" charset="2"/>
              <a:buChar char="Ø"/>
            </a:pPr>
            <a:r>
              <a:rPr lang="en-US" dirty="0" smtClean="0">
                <a:solidFill>
                  <a:schemeClr val="tx1"/>
                </a:solidFill>
              </a:rPr>
              <a:t>To provide agreed cargo in agreed port</a:t>
            </a:r>
          </a:p>
          <a:p>
            <a:pPr lvl="1" algn="l" rtl="0">
              <a:buFont typeface="Wingdings" pitchFamily="2" charset="2"/>
              <a:buChar char="Ø"/>
            </a:pPr>
            <a:r>
              <a:rPr lang="en-US" dirty="0" smtClean="0">
                <a:solidFill>
                  <a:schemeClr val="tx1"/>
                </a:solidFill>
              </a:rPr>
              <a:t>To load the cargo within </a:t>
            </a:r>
            <a:r>
              <a:rPr lang="en-US" dirty="0" err="1" smtClean="0">
                <a:solidFill>
                  <a:schemeClr val="tx1"/>
                </a:solidFill>
              </a:rPr>
              <a:t>laytime</a:t>
            </a:r>
            <a:r>
              <a:rPr lang="en-US" dirty="0" smtClean="0">
                <a:solidFill>
                  <a:schemeClr val="tx1"/>
                </a:solidFill>
              </a:rPr>
              <a:t>.</a:t>
            </a:r>
          </a:p>
          <a:p>
            <a:pPr lvl="1" algn="l" rtl="0">
              <a:buFont typeface="Wingdings" pitchFamily="2" charset="2"/>
              <a:buChar char="Ø"/>
            </a:pPr>
            <a:r>
              <a:rPr lang="en-US" dirty="0" smtClean="0">
                <a:solidFill>
                  <a:schemeClr val="tx1"/>
                </a:solidFill>
              </a:rPr>
              <a:t>To pay the freight at the agreed time.</a:t>
            </a:r>
          </a:p>
          <a:p>
            <a:pPr algn="l"/>
            <a:endParaRPr lang="fa-IR"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Time Charter</a:t>
            </a:r>
            <a:endParaRPr lang="fa-IR" sz="3600" b="1" dirty="0">
              <a:solidFill>
                <a:schemeClr val="tx1"/>
              </a:solidFill>
            </a:endParaRPr>
          </a:p>
        </p:txBody>
      </p:sp>
      <p:sp>
        <p:nvSpPr>
          <p:cNvPr id="3" name="Content Placeholder 2"/>
          <p:cNvSpPr>
            <a:spLocks noGrp="1"/>
          </p:cNvSpPr>
          <p:nvPr>
            <p:ph sz="quarter" idx="1"/>
          </p:nvPr>
        </p:nvSpPr>
        <p:spPr>
          <a:xfrm>
            <a:off x="301752" y="1527048"/>
            <a:ext cx="8503920" cy="4873752"/>
          </a:xfrm>
        </p:spPr>
        <p:txBody>
          <a:bodyPr>
            <a:normAutofit fontScale="92500" lnSpcReduction="20000"/>
          </a:bodyPr>
          <a:lstStyle/>
          <a:p>
            <a:pPr algn="l" rtl="0"/>
            <a:r>
              <a:rPr lang="en-US" b="1" dirty="0" err="1" smtClean="0"/>
              <a:t>Shipowners</a:t>
            </a:r>
            <a:r>
              <a:rPr lang="en-US" b="1" dirty="0" smtClean="0"/>
              <a:t> obligation:</a:t>
            </a:r>
            <a:endParaRPr lang="en-US" dirty="0" smtClean="0"/>
          </a:p>
          <a:p>
            <a:pPr lvl="1" algn="l" rtl="0">
              <a:buFont typeface="Wingdings" pitchFamily="2" charset="2"/>
              <a:buChar char="Ø"/>
            </a:pPr>
            <a:r>
              <a:rPr lang="en-US" sz="2600" dirty="0" smtClean="0">
                <a:solidFill>
                  <a:schemeClr val="tx1"/>
                </a:solidFill>
              </a:rPr>
              <a:t>Owner shall bear all running costs e.g.</a:t>
            </a:r>
          </a:p>
          <a:p>
            <a:pPr lvl="1" algn="l" rtl="0">
              <a:buFont typeface="Wingdings" pitchFamily="2" charset="2"/>
              <a:buChar char="Ø"/>
            </a:pPr>
            <a:r>
              <a:rPr lang="en-US" sz="2600" dirty="0" smtClean="0">
                <a:solidFill>
                  <a:schemeClr val="tx1"/>
                </a:solidFill>
              </a:rPr>
              <a:t>Costs of crewing</a:t>
            </a:r>
          </a:p>
          <a:p>
            <a:pPr lvl="1" algn="l" rtl="0">
              <a:buFont typeface="Wingdings" pitchFamily="2" charset="2"/>
              <a:buChar char="Ø"/>
            </a:pPr>
            <a:r>
              <a:rPr lang="en-US" sz="2600" dirty="0" smtClean="0">
                <a:solidFill>
                  <a:schemeClr val="tx1"/>
                </a:solidFill>
              </a:rPr>
              <a:t>Repair, maintenance, survey and certification costs</a:t>
            </a:r>
          </a:p>
          <a:p>
            <a:pPr lvl="1" algn="l" rtl="0">
              <a:buFont typeface="Wingdings" pitchFamily="2" charset="2"/>
              <a:buChar char="Ø"/>
            </a:pPr>
            <a:r>
              <a:rPr lang="en-US" sz="2600" dirty="0" smtClean="0">
                <a:solidFill>
                  <a:schemeClr val="tx1"/>
                </a:solidFill>
              </a:rPr>
              <a:t>Stores</a:t>
            </a:r>
          </a:p>
          <a:p>
            <a:pPr lvl="1" algn="l" rtl="0">
              <a:buFont typeface="Wingdings" pitchFamily="2" charset="2"/>
              <a:buChar char="Ø"/>
            </a:pPr>
            <a:r>
              <a:rPr lang="en-US" sz="2600" dirty="0" smtClean="0">
                <a:solidFill>
                  <a:schemeClr val="tx1"/>
                </a:solidFill>
              </a:rPr>
              <a:t>Hull and machinery insurances</a:t>
            </a:r>
            <a:r>
              <a:rPr lang="en-US" dirty="0" smtClean="0"/>
              <a:t>.</a:t>
            </a:r>
          </a:p>
          <a:p>
            <a:pPr lvl="1" algn="l" rtl="0">
              <a:buNone/>
            </a:pPr>
            <a:endParaRPr lang="en-US" dirty="0" smtClean="0"/>
          </a:p>
          <a:p>
            <a:pPr algn="l" rtl="0"/>
            <a:r>
              <a:rPr lang="en-US" b="1" dirty="0" smtClean="0"/>
              <a:t>Charterer's obligation:</a:t>
            </a:r>
            <a:endParaRPr lang="en-US" dirty="0" smtClean="0"/>
          </a:p>
          <a:p>
            <a:pPr lvl="1" algn="l" rtl="0">
              <a:buFont typeface="Wingdings" pitchFamily="2" charset="2"/>
              <a:buChar char="Ø"/>
            </a:pPr>
            <a:r>
              <a:rPr lang="en-US" sz="2600" dirty="0" smtClean="0">
                <a:solidFill>
                  <a:schemeClr val="tx1"/>
                </a:solidFill>
              </a:rPr>
              <a:t>Charterer will bear following costs</a:t>
            </a:r>
          </a:p>
          <a:p>
            <a:pPr lvl="1" algn="l" rtl="0">
              <a:buFont typeface="Wingdings" pitchFamily="2" charset="2"/>
              <a:buChar char="Ø"/>
            </a:pPr>
            <a:r>
              <a:rPr lang="en-US" sz="2600" dirty="0" smtClean="0">
                <a:solidFill>
                  <a:schemeClr val="tx1"/>
                </a:solidFill>
              </a:rPr>
              <a:t>Bunker, fuel, canal dues, port charges.</a:t>
            </a:r>
          </a:p>
          <a:p>
            <a:pPr lvl="1" algn="l" rtl="0">
              <a:buFont typeface="Wingdings" pitchFamily="2" charset="2"/>
              <a:buChar char="Ø"/>
            </a:pPr>
            <a:r>
              <a:rPr lang="en-US" sz="2600" dirty="0" err="1" smtClean="0">
                <a:solidFill>
                  <a:schemeClr val="tx1"/>
                </a:solidFill>
              </a:rPr>
              <a:t>Pilotage</a:t>
            </a:r>
            <a:r>
              <a:rPr lang="en-US" sz="2600" dirty="0" smtClean="0">
                <a:solidFill>
                  <a:schemeClr val="tx1"/>
                </a:solidFill>
              </a:rPr>
              <a:t>, towage, agency fees</a:t>
            </a:r>
          </a:p>
          <a:p>
            <a:pPr lvl="1" algn="l" rtl="0">
              <a:buFont typeface="Wingdings" pitchFamily="2" charset="2"/>
              <a:buChar char="Ø"/>
            </a:pPr>
            <a:r>
              <a:rPr lang="en-US" sz="2600" dirty="0" smtClean="0">
                <a:solidFill>
                  <a:schemeClr val="tx1"/>
                </a:solidFill>
              </a:rPr>
              <a:t>All loading, stowing, trimming and discharging costs</a:t>
            </a:r>
          </a:p>
          <a:p>
            <a:pPr lvl="1" algn="l" rtl="0">
              <a:buFont typeface="Wingdings" pitchFamily="2" charset="2"/>
              <a:buChar char="Ø"/>
            </a:pPr>
            <a:r>
              <a:rPr lang="en-US" sz="2600" dirty="0" smtClean="0">
                <a:solidFill>
                  <a:schemeClr val="tx1"/>
                </a:solidFill>
              </a:rPr>
              <a:t>Agents and stevedores</a:t>
            </a:r>
          </a:p>
          <a:p>
            <a:pPr algn="l"/>
            <a:endParaRPr lang="fa-IR"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P &amp; I Clubs</a:t>
            </a:r>
            <a:endParaRPr lang="fa-IR" sz="3600" b="1" dirty="0">
              <a:solidFill>
                <a:schemeClr val="tx1"/>
              </a:solidFill>
            </a:endParaRPr>
          </a:p>
        </p:txBody>
      </p:sp>
      <p:sp>
        <p:nvSpPr>
          <p:cNvPr id="3" name="Content Placeholder 2"/>
          <p:cNvSpPr>
            <a:spLocks noGrp="1"/>
          </p:cNvSpPr>
          <p:nvPr>
            <p:ph sz="quarter" idx="1"/>
          </p:nvPr>
        </p:nvSpPr>
        <p:spPr>
          <a:xfrm>
            <a:off x="301752" y="1295400"/>
            <a:ext cx="8503920" cy="5257800"/>
          </a:xfrm>
        </p:spPr>
        <p:txBody>
          <a:bodyPr>
            <a:normAutofit fontScale="77500" lnSpcReduction="20000"/>
          </a:bodyPr>
          <a:lstStyle/>
          <a:p>
            <a:pPr algn="just" rtl="0">
              <a:lnSpc>
                <a:spcPct val="160000"/>
              </a:lnSpc>
            </a:pPr>
            <a:r>
              <a:rPr lang="en-US" dirty="0" smtClean="0"/>
              <a:t>An organization formed by ship owners.</a:t>
            </a:r>
          </a:p>
          <a:p>
            <a:pPr algn="just" rtl="0">
              <a:lnSpc>
                <a:spcPct val="160000"/>
              </a:lnSpc>
            </a:pPr>
            <a:r>
              <a:rPr lang="en-US" dirty="0" smtClean="0"/>
              <a:t>For the purpose of mutual insurance loses not covered by the marine policy.</a:t>
            </a:r>
          </a:p>
          <a:p>
            <a:pPr algn="just" rtl="0">
              <a:lnSpc>
                <a:spcPct val="160000"/>
              </a:lnSpc>
            </a:pPr>
            <a:r>
              <a:rPr lang="en-US" dirty="0" smtClean="0"/>
              <a:t>A non profit making organization.</a:t>
            </a:r>
          </a:p>
          <a:p>
            <a:pPr algn="just" rtl="0">
              <a:lnSpc>
                <a:spcPct val="160000"/>
              </a:lnSpc>
            </a:pPr>
            <a:r>
              <a:rPr lang="en-US" dirty="0" smtClean="0"/>
              <a:t>Obtains its fund from its members.</a:t>
            </a:r>
          </a:p>
          <a:p>
            <a:pPr algn="just" rtl="0">
              <a:lnSpc>
                <a:spcPct val="160000"/>
              </a:lnSpc>
            </a:pPr>
            <a:r>
              <a:rPr lang="en-US" dirty="0" smtClean="0"/>
              <a:t>Each member pays certain amount depending on:</a:t>
            </a:r>
          </a:p>
          <a:p>
            <a:pPr algn="just" rtl="0">
              <a:lnSpc>
                <a:spcPct val="160000"/>
              </a:lnSpc>
            </a:pPr>
            <a:r>
              <a:rPr lang="en-US" dirty="0" smtClean="0"/>
              <a:t>Tonnage of their ships.</a:t>
            </a:r>
          </a:p>
          <a:p>
            <a:pPr algn="just" rtl="0">
              <a:lnSpc>
                <a:spcPct val="160000"/>
              </a:lnSpc>
            </a:pPr>
            <a:r>
              <a:rPr lang="en-US" dirty="0" smtClean="0"/>
              <a:t>Amount of claims sustained by them.</a:t>
            </a:r>
          </a:p>
          <a:p>
            <a:pPr algn="just" rtl="0">
              <a:lnSpc>
                <a:spcPct val="160000"/>
              </a:lnSpc>
            </a:pPr>
            <a:r>
              <a:rPr lang="en-US" dirty="0" smtClean="0"/>
              <a:t>Provides security for cover against 3</a:t>
            </a:r>
            <a:r>
              <a:rPr lang="en-US" baseline="30000" dirty="0" smtClean="0"/>
              <a:t>rd</a:t>
            </a:r>
            <a:r>
              <a:rPr lang="en-US" dirty="0" smtClean="0"/>
              <a:t> party risk.</a:t>
            </a:r>
          </a:p>
          <a:p>
            <a:pPr algn="just" rtl="0">
              <a:lnSpc>
                <a:spcPct val="160000"/>
              </a:lnSpc>
            </a:pPr>
            <a:r>
              <a:rPr lang="en-US" dirty="0" smtClean="0"/>
              <a:t>Offers protection for contractual liabilities.</a:t>
            </a:r>
          </a:p>
          <a:p>
            <a:pPr algn="just">
              <a:lnSpc>
                <a:spcPct val="160000"/>
              </a:lnSpc>
            </a:pPr>
            <a:endParaRPr lang="fa-IR"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chemeClr val="tx1"/>
                </a:solidFill>
              </a:rPr>
              <a:t>P &amp; I Clubs</a:t>
            </a:r>
            <a:endParaRPr lang="fa-IR" dirty="0"/>
          </a:p>
        </p:txBody>
      </p:sp>
      <p:sp>
        <p:nvSpPr>
          <p:cNvPr id="3" name="Content Placeholder 2"/>
          <p:cNvSpPr>
            <a:spLocks noGrp="1"/>
          </p:cNvSpPr>
          <p:nvPr>
            <p:ph sz="quarter" idx="1"/>
          </p:nvPr>
        </p:nvSpPr>
        <p:spPr>
          <a:xfrm>
            <a:off x="301752" y="1527048"/>
            <a:ext cx="8503920" cy="4949952"/>
          </a:xfrm>
        </p:spPr>
        <p:txBody>
          <a:bodyPr>
            <a:normAutofit fontScale="62500" lnSpcReduction="20000"/>
          </a:bodyPr>
          <a:lstStyle/>
          <a:p>
            <a:pPr algn="l" rtl="0">
              <a:buNone/>
            </a:pPr>
            <a:r>
              <a:rPr lang="en-US" sz="2900" b="1" dirty="0" smtClean="0"/>
              <a:t>Risks covered under </a:t>
            </a:r>
            <a:r>
              <a:rPr lang="en-US" b="1" dirty="0" smtClean="0"/>
              <a:t>PROTECTION</a:t>
            </a:r>
            <a:endParaRPr lang="en-US" dirty="0" smtClean="0"/>
          </a:p>
          <a:p>
            <a:pPr algn="l" rtl="0"/>
            <a:r>
              <a:rPr lang="en-US" sz="2900" dirty="0" smtClean="0"/>
              <a:t>1/4</a:t>
            </a:r>
            <a:r>
              <a:rPr lang="en-US" sz="2900" baseline="30000" dirty="0" smtClean="0"/>
              <a:t>Th </a:t>
            </a:r>
            <a:r>
              <a:rPr lang="en-US" sz="2900" dirty="0" smtClean="0"/>
              <a:t>of any claims an owner may have to pay for damage to any ship.</a:t>
            </a:r>
          </a:p>
          <a:p>
            <a:pPr algn="l" rtl="0"/>
            <a:r>
              <a:rPr lang="en-US" sz="2900" dirty="0" smtClean="0"/>
              <a:t>Claim for damage done to dock, pier, wharf or other fixed object.</a:t>
            </a:r>
          </a:p>
          <a:p>
            <a:pPr algn="l" rtl="0"/>
            <a:r>
              <a:rPr lang="en-US" sz="2900" dirty="0" smtClean="0"/>
              <a:t>Damage for the loss of life or personnel injury.</a:t>
            </a:r>
          </a:p>
          <a:p>
            <a:pPr algn="l" rtl="0"/>
            <a:r>
              <a:rPr lang="en-US" sz="2900" dirty="0" smtClean="0"/>
              <a:t>Repatriation of distressed seamen, sickness, hospitalization, medical and funeral expenses.</a:t>
            </a:r>
          </a:p>
          <a:p>
            <a:pPr algn="l" rtl="0"/>
            <a:r>
              <a:rPr lang="en-US" sz="2900" dirty="0" smtClean="0"/>
              <a:t>Loss of life and personnel injuries following a collision.</a:t>
            </a:r>
          </a:p>
          <a:p>
            <a:pPr algn="l" rtl="0"/>
            <a:r>
              <a:rPr lang="en-US" sz="2900" dirty="0" smtClean="0"/>
              <a:t>Cost of raising a wreck.</a:t>
            </a:r>
          </a:p>
          <a:p>
            <a:pPr algn="l" rtl="0"/>
            <a:r>
              <a:rPr lang="en-US" sz="2900" dirty="0" smtClean="0"/>
              <a:t>Quarantine expenses.</a:t>
            </a:r>
          </a:p>
          <a:p>
            <a:pPr algn="l" rtl="0"/>
            <a:r>
              <a:rPr lang="en-US" sz="2900" dirty="0" smtClean="0"/>
              <a:t>When cargo carried to be discharged at berth.</a:t>
            </a:r>
          </a:p>
          <a:p>
            <a:pPr algn="l" rtl="0"/>
            <a:r>
              <a:rPr lang="en-US" sz="2900" dirty="0" smtClean="0"/>
              <a:t>Cargo is discharged to </a:t>
            </a:r>
            <a:r>
              <a:rPr lang="en-US" sz="2900" dirty="0" err="1" smtClean="0"/>
              <a:t>lighterage</a:t>
            </a:r>
            <a:r>
              <a:rPr lang="en-US" sz="2900" dirty="0" smtClean="0"/>
              <a:t> vessels</a:t>
            </a:r>
          </a:p>
          <a:p>
            <a:pPr algn="l" rtl="0"/>
            <a:r>
              <a:rPr lang="en-US" sz="2900" dirty="0" smtClean="0"/>
              <a:t>The cost to be borne by ship.</a:t>
            </a:r>
          </a:p>
          <a:p>
            <a:pPr algn="l" rtl="0"/>
            <a:r>
              <a:rPr lang="en-US" sz="2900" dirty="0" smtClean="0"/>
              <a:t>Unless exception clause “quarantine expenses” is inserted in C/P. </a:t>
            </a:r>
          </a:p>
          <a:p>
            <a:pPr algn="l" rtl="0"/>
            <a:r>
              <a:rPr lang="en-US" sz="2900" dirty="0" smtClean="0"/>
              <a:t>Cargo damage due to improper navigation.</a:t>
            </a:r>
          </a:p>
          <a:p>
            <a:pPr algn="l" rtl="0"/>
            <a:r>
              <a:rPr lang="en-US" sz="2900" dirty="0" smtClean="0"/>
              <a:t>Cost of DOT inquiries.</a:t>
            </a:r>
          </a:p>
          <a:p>
            <a:pPr algn="l" rtl="0"/>
            <a:r>
              <a:rPr lang="en-US" sz="2900" dirty="0" smtClean="0"/>
              <a:t>Oil pollution.</a:t>
            </a:r>
          </a:p>
          <a:p>
            <a:pPr algn="l" rtl="0"/>
            <a:r>
              <a:rPr lang="en-US" sz="2900" dirty="0" smtClean="0"/>
              <a:t>Legal costs of defending claims if incurred with the consent of the club director.</a:t>
            </a:r>
          </a:p>
          <a:p>
            <a:pPr algn="l" rtl="0"/>
            <a:r>
              <a:rPr lang="en-US" sz="2900" dirty="0" smtClean="0"/>
              <a:t>Cargoes irrecoverable proportion of general average.</a:t>
            </a:r>
          </a:p>
          <a:p>
            <a:pPr algn="l"/>
            <a:endParaRPr lang="fa-IR"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chemeClr val="tx1"/>
                </a:solidFill>
              </a:rPr>
              <a:t>P &amp; I Clubs</a:t>
            </a:r>
            <a:endParaRPr lang="fa-IR" dirty="0"/>
          </a:p>
        </p:txBody>
      </p:sp>
      <p:sp>
        <p:nvSpPr>
          <p:cNvPr id="3" name="Content Placeholder 2"/>
          <p:cNvSpPr>
            <a:spLocks noGrp="1"/>
          </p:cNvSpPr>
          <p:nvPr>
            <p:ph sz="quarter" idx="1"/>
          </p:nvPr>
        </p:nvSpPr>
        <p:spPr>
          <a:xfrm>
            <a:off x="301752" y="1527048"/>
            <a:ext cx="8503920" cy="4949952"/>
          </a:xfrm>
        </p:spPr>
        <p:txBody>
          <a:bodyPr>
            <a:normAutofit/>
          </a:bodyPr>
          <a:lstStyle/>
          <a:p>
            <a:pPr algn="l" rtl="0">
              <a:buNone/>
            </a:pPr>
            <a:r>
              <a:rPr lang="en-US" sz="2000" b="1" dirty="0" smtClean="0"/>
              <a:t>Risks covered under INDEMNITY</a:t>
            </a:r>
            <a:endParaRPr lang="en-US" sz="2000" dirty="0" smtClean="0"/>
          </a:p>
          <a:p>
            <a:pPr algn="l" rtl="0">
              <a:lnSpc>
                <a:spcPct val="150000"/>
              </a:lnSpc>
            </a:pPr>
            <a:r>
              <a:rPr lang="en-US" sz="2000" dirty="0" smtClean="0"/>
              <a:t>Claims in respect of wrong delivery of cargo.</a:t>
            </a:r>
          </a:p>
          <a:p>
            <a:pPr algn="l" rtl="0">
              <a:lnSpc>
                <a:spcPct val="150000"/>
              </a:lnSpc>
            </a:pPr>
            <a:r>
              <a:rPr lang="en-US" sz="2000" dirty="0" smtClean="0"/>
              <a:t>Ship’s liability to cargo after collision not recovered by insurance.</a:t>
            </a:r>
          </a:p>
          <a:p>
            <a:pPr algn="l" rtl="0">
              <a:lnSpc>
                <a:spcPct val="150000"/>
              </a:lnSpc>
            </a:pPr>
            <a:r>
              <a:rPr lang="en-US" sz="2000" dirty="0" smtClean="0"/>
              <a:t>Fines or penalties imposed as a result of innocent breaches of the followings:</a:t>
            </a:r>
          </a:p>
          <a:p>
            <a:pPr lvl="1" algn="l" rtl="0">
              <a:lnSpc>
                <a:spcPct val="150000"/>
              </a:lnSpc>
              <a:buFont typeface="Wingdings" pitchFamily="2" charset="2"/>
              <a:buChar char="Ø"/>
            </a:pPr>
            <a:r>
              <a:rPr lang="en-US" sz="1600" dirty="0" smtClean="0">
                <a:solidFill>
                  <a:schemeClr val="tx1"/>
                </a:solidFill>
              </a:rPr>
              <a:t>Common law.</a:t>
            </a:r>
          </a:p>
          <a:p>
            <a:pPr lvl="1" algn="l" rtl="0">
              <a:lnSpc>
                <a:spcPct val="150000"/>
              </a:lnSpc>
              <a:buFont typeface="Wingdings" pitchFamily="2" charset="2"/>
              <a:buChar char="Ø"/>
            </a:pPr>
            <a:r>
              <a:rPr lang="en-US" sz="1600" dirty="0" smtClean="0">
                <a:solidFill>
                  <a:schemeClr val="tx1"/>
                </a:solidFill>
              </a:rPr>
              <a:t>Public health regulations.</a:t>
            </a:r>
          </a:p>
          <a:p>
            <a:pPr lvl="1" algn="l" rtl="0">
              <a:lnSpc>
                <a:spcPct val="150000"/>
              </a:lnSpc>
              <a:buFont typeface="Wingdings" pitchFamily="2" charset="2"/>
              <a:buChar char="Ø"/>
            </a:pPr>
            <a:r>
              <a:rPr lang="en-US" sz="1600" dirty="0" smtClean="0">
                <a:solidFill>
                  <a:schemeClr val="tx1"/>
                </a:solidFill>
              </a:rPr>
              <a:t>Immigration laws.</a:t>
            </a:r>
          </a:p>
          <a:p>
            <a:pPr algn="l" rtl="0">
              <a:lnSpc>
                <a:spcPct val="150000"/>
              </a:lnSpc>
            </a:pPr>
            <a:r>
              <a:rPr lang="en-US" sz="2000" dirty="0" smtClean="0"/>
              <a:t>Barratrously acts including smuggling of servant of ship owner.</a:t>
            </a:r>
          </a:p>
          <a:p>
            <a:pPr algn="l" rtl="0">
              <a:lnSpc>
                <a:spcPct val="150000"/>
              </a:lnSpc>
            </a:pPr>
            <a:r>
              <a:rPr lang="en-US" sz="2000" dirty="0" smtClean="0"/>
              <a:t>Cost of releasing cargo claims with the consent of director.</a:t>
            </a:r>
          </a:p>
          <a:p>
            <a:pPr algn="l"/>
            <a:endParaRPr lang="fa-IR"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chemeClr val="tx1"/>
                </a:solidFill>
              </a:rPr>
              <a:t>P &amp; I Clubs</a:t>
            </a:r>
            <a:endParaRPr lang="fa-IR" dirty="0"/>
          </a:p>
        </p:txBody>
      </p:sp>
      <p:sp>
        <p:nvSpPr>
          <p:cNvPr id="3" name="Content Placeholder 2"/>
          <p:cNvSpPr>
            <a:spLocks noGrp="1"/>
          </p:cNvSpPr>
          <p:nvPr>
            <p:ph sz="quarter" idx="1"/>
          </p:nvPr>
        </p:nvSpPr>
        <p:spPr>
          <a:xfrm>
            <a:off x="301752" y="1527048"/>
            <a:ext cx="8503920" cy="5026152"/>
          </a:xfrm>
        </p:spPr>
        <p:txBody>
          <a:bodyPr>
            <a:normAutofit fontScale="55000" lnSpcReduction="20000"/>
          </a:bodyPr>
          <a:lstStyle/>
          <a:p>
            <a:pPr algn="l" rtl="0">
              <a:buNone/>
            </a:pPr>
            <a:r>
              <a:rPr lang="en-US" sz="4400" b="1" dirty="0" smtClean="0"/>
              <a:t>Scope of activities regarding shipmaster</a:t>
            </a:r>
          </a:p>
          <a:p>
            <a:pPr algn="just" rtl="0">
              <a:lnSpc>
                <a:spcPct val="110000"/>
              </a:lnSpc>
            </a:pPr>
            <a:r>
              <a:rPr lang="en-US" sz="3800" dirty="0" smtClean="0"/>
              <a:t>When serious difficulties arise in connection with ship in connection with ship, cargo, crews, advice of agent and P&amp;I club to be sought.</a:t>
            </a:r>
          </a:p>
          <a:p>
            <a:pPr algn="just" rtl="0">
              <a:lnSpc>
                <a:spcPct val="110000"/>
              </a:lnSpc>
              <a:buNone/>
            </a:pPr>
            <a:endParaRPr lang="en-US" sz="3800" dirty="0" smtClean="0"/>
          </a:p>
          <a:p>
            <a:pPr algn="just" rtl="0">
              <a:lnSpc>
                <a:spcPct val="110000"/>
              </a:lnSpc>
            </a:pPr>
            <a:r>
              <a:rPr lang="en-US" sz="3800" dirty="0" smtClean="0"/>
              <a:t>When require a private surveyor due to a classification society not available, the master can ask the agent of his P&amp;I club to recommend.</a:t>
            </a:r>
          </a:p>
          <a:p>
            <a:pPr algn="just" rtl="0">
              <a:lnSpc>
                <a:spcPct val="110000"/>
              </a:lnSpc>
              <a:buNone/>
            </a:pPr>
            <a:endParaRPr lang="en-US" sz="3800" dirty="0" smtClean="0"/>
          </a:p>
          <a:p>
            <a:pPr algn="just" rtl="0">
              <a:lnSpc>
                <a:spcPct val="110000"/>
              </a:lnSpc>
            </a:pPr>
            <a:r>
              <a:rPr lang="en-US" sz="3800" dirty="0" smtClean="0"/>
              <a:t>When the master is in doubt that the dangerous goods loaded will constitute a danger to life, ship and cargo, advice can be seek.</a:t>
            </a:r>
          </a:p>
          <a:p>
            <a:pPr algn="just" rtl="0">
              <a:lnSpc>
                <a:spcPct val="110000"/>
              </a:lnSpc>
              <a:buNone/>
            </a:pPr>
            <a:endParaRPr lang="en-US" sz="3800" dirty="0" smtClean="0"/>
          </a:p>
          <a:p>
            <a:pPr algn="just" rtl="0">
              <a:lnSpc>
                <a:spcPct val="110000"/>
              </a:lnSpc>
            </a:pPr>
            <a:r>
              <a:rPr lang="en-US" sz="3800" dirty="0" smtClean="0"/>
              <a:t>When to avert or minimize loss is not possible, master should contact P&amp;I club for technical and legal advice.</a:t>
            </a:r>
          </a:p>
          <a:p>
            <a:pPr algn="just" rtl="0">
              <a:lnSpc>
                <a:spcPct val="110000"/>
              </a:lnSpc>
              <a:buNone/>
            </a:pPr>
            <a:endParaRPr lang="fa-IR" sz="2600"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Marking of IMO number</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4797552"/>
          </a:xfrm>
        </p:spPr>
        <p:txBody>
          <a:bodyPr>
            <a:normAutofit fontScale="77500" lnSpcReduction="20000"/>
          </a:bodyPr>
          <a:lstStyle/>
          <a:p>
            <a:pPr algn="l" rtl="0"/>
            <a:r>
              <a:rPr lang="en-US" dirty="0" smtClean="0"/>
              <a:t>Covered by SOLAS CH-XI-1, regulation - 3.4.</a:t>
            </a:r>
          </a:p>
          <a:p>
            <a:pPr algn="l" rtl="0">
              <a:buNone/>
            </a:pPr>
            <a:r>
              <a:rPr lang="en-US" dirty="0" smtClean="0"/>
              <a:t> </a:t>
            </a:r>
          </a:p>
          <a:p>
            <a:pPr algn="l" rtl="0"/>
            <a:r>
              <a:rPr lang="en-US" dirty="0" smtClean="0"/>
              <a:t>Place-1 is any of the following places:</a:t>
            </a:r>
          </a:p>
          <a:p>
            <a:pPr lvl="1" algn="l" rtl="0">
              <a:buFont typeface="Wingdings" pitchFamily="2" charset="2"/>
              <a:buChar char="Ø"/>
            </a:pPr>
            <a:r>
              <a:rPr lang="en-US" sz="2300" dirty="0" smtClean="0">
                <a:solidFill>
                  <a:schemeClr val="tx1"/>
                </a:solidFill>
              </a:rPr>
              <a:t>On the stern of the ship </a:t>
            </a:r>
          </a:p>
          <a:p>
            <a:pPr lvl="1" algn="l" rtl="0">
              <a:buFont typeface="Wingdings" pitchFamily="2" charset="2"/>
              <a:buChar char="Ø"/>
            </a:pPr>
            <a:r>
              <a:rPr lang="en-US" sz="2300" dirty="0" smtClean="0">
                <a:solidFill>
                  <a:schemeClr val="tx1"/>
                </a:solidFill>
              </a:rPr>
              <a:t>On either side of the hull</a:t>
            </a:r>
          </a:p>
          <a:p>
            <a:pPr lvl="1" algn="l" rtl="0">
              <a:buFont typeface="Wingdings" pitchFamily="2" charset="2"/>
              <a:buChar char="Ø"/>
            </a:pPr>
            <a:r>
              <a:rPr lang="en-US" sz="2300" dirty="0" smtClean="0">
                <a:solidFill>
                  <a:schemeClr val="tx1"/>
                </a:solidFill>
              </a:rPr>
              <a:t>Amidships port and starboard</a:t>
            </a:r>
          </a:p>
          <a:p>
            <a:pPr lvl="1" algn="l" rtl="0">
              <a:buFont typeface="Wingdings" pitchFamily="2" charset="2"/>
              <a:buChar char="Ø"/>
            </a:pPr>
            <a:r>
              <a:rPr lang="en-US" sz="2300" dirty="0" smtClean="0">
                <a:solidFill>
                  <a:schemeClr val="tx1"/>
                </a:solidFill>
              </a:rPr>
              <a:t>On either side of the superstructure, port and starboard </a:t>
            </a:r>
          </a:p>
          <a:p>
            <a:pPr lvl="1" algn="l" rtl="0">
              <a:buFont typeface="Wingdings" pitchFamily="2" charset="2"/>
              <a:buChar char="Ø"/>
            </a:pPr>
            <a:r>
              <a:rPr lang="en-US" sz="2300" dirty="0" smtClean="0">
                <a:solidFill>
                  <a:schemeClr val="tx1"/>
                </a:solidFill>
              </a:rPr>
              <a:t>On the front of the superstructure</a:t>
            </a:r>
          </a:p>
          <a:p>
            <a:pPr lvl="1" algn="l" rtl="0">
              <a:buFont typeface="Wingdings" pitchFamily="2" charset="2"/>
              <a:buChar char="Ø"/>
            </a:pPr>
            <a:r>
              <a:rPr lang="en-US" sz="2300" dirty="0" smtClean="0">
                <a:solidFill>
                  <a:schemeClr val="tx1"/>
                </a:solidFill>
              </a:rPr>
              <a:t>In the case of passenger ships, on a horizontal surface visible from the air.</a:t>
            </a:r>
          </a:p>
          <a:p>
            <a:pPr algn="l" rtl="0">
              <a:buNone/>
            </a:pPr>
            <a:endParaRPr lang="en-US" dirty="0" smtClean="0"/>
          </a:p>
          <a:p>
            <a:pPr algn="l" rtl="0"/>
            <a:r>
              <a:rPr lang="en-US" dirty="0" smtClean="0"/>
              <a:t>Place-2 is any of the following places:</a:t>
            </a:r>
          </a:p>
          <a:p>
            <a:pPr lvl="1" algn="l" rtl="0">
              <a:buFont typeface="Wingdings" pitchFamily="2" charset="2"/>
              <a:buChar char="Ø"/>
            </a:pPr>
            <a:r>
              <a:rPr lang="en-US" dirty="0" smtClean="0"/>
              <a:t> </a:t>
            </a:r>
            <a:r>
              <a:rPr lang="en-US" sz="2300" dirty="0" smtClean="0">
                <a:solidFill>
                  <a:schemeClr val="tx1"/>
                </a:solidFill>
              </a:rPr>
              <a:t>Either on one of the end transverse bulkheads of the machinery spaces</a:t>
            </a:r>
          </a:p>
          <a:p>
            <a:pPr lvl="1" algn="l" rtl="0">
              <a:buFont typeface="Wingdings" pitchFamily="2" charset="2"/>
              <a:buChar char="Ø"/>
            </a:pPr>
            <a:r>
              <a:rPr lang="en-US" sz="2300" dirty="0" smtClean="0">
                <a:solidFill>
                  <a:schemeClr val="tx1"/>
                </a:solidFill>
              </a:rPr>
              <a:t>On one of the hatchways </a:t>
            </a:r>
          </a:p>
          <a:p>
            <a:pPr lvl="1" algn="l" rtl="0">
              <a:buFont typeface="Wingdings" pitchFamily="2" charset="2"/>
              <a:buChar char="Ø"/>
            </a:pPr>
            <a:r>
              <a:rPr lang="en-US" sz="2300" dirty="0" smtClean="0">
                <a:solidFill>
                  <a:schemeClr val="tx1"/>
                </a:solidFill>
              </a:rPr>
              <a:t>In the case of tankers, in the pump-room </a:t>
            </a:r>
          </a:p>
          <a:p>
            <a:pPr lvl="1" algn="l" rtl="0">
              <a:buFont typeface="Wingdings" pitchFamily="2" charset="2"/>
              <a:buChar char="Ø"/>
            </a:pPr>
            <a:r>
              <a:rPr lang="en-US" sz="2300" dirty="0" smtClean="0">
                <a:solidFill>
                  <a:schemeClr val="tx1"/>
                </a:solidFill>
              </a:rPr>
              <a:t>In the case of ships with </a:t>
            </a:r>
            <a:r>
              <a:rPr lang="en-US" sz="2300" dirty="0" err="1" smtClean="0">
                <a:solidFill>
                  <a:schemeClr val="tx1"/>
                </a:solidFill>
              </a:rPr>
              <a:t>ro-ro</a:t>
            </a:r>
            <a:r>
              <a:rPr lang="en-US" sz="2300" dirty="0" smtClean="0">
                <a:solidFill>
                  <a:schemeClr val="tx1"/>
                </a:solidFill>
              </a:rPr>
              <a:t> spaces, on one of the end transverse  bulkheads of the </a:t>
            </a:r>
            <a:r>
              <a:rPr lang="en-US" sz="2300" dirty="0" err="1" smtClean="0">
                <a:solidFill>
                  <a:schemeClr val="tx1"/>
                </a:solidFill>
              </a:rPr>
              <a:t>ro-ro</a:t>
            </a:r>
            <a:r>
              <a:rPr lang="en-US" sz="2300" dirty="0" smtClean="0">
                <a:solidFill>
                  <a:schemeClr val="tx1"/>
                </a:solidFill>
              </a:rPr>
              <a:t> spaces. </a:t>
            </a:r>
          </a:p>
          <a:p>
            <a:pPr algn="l"/>
            <a:endParaRPr lang="fa-I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rmAutofit fontScale="90000"/>
          </a:bodyPr>
          <a:lstStyle/>
          <a:p>
            <a:r>
              <a:rPr lang="en-US" b="1" dirty="0" smtClean="0">
                <a:solidFill>
                  <a:schemeClr val="tx1"/>
                </a:solidFill>
              </a:rPr>
              <a:t/>
            </a:r>
            <a:br>
              <a:rPr lang="en-US" b="1" dirty="0" smtClean="0">
                <a:solidFill>
                  <a:schemeClr val="tx1"/>
                </a:solidFill>
              </a:rPr>
            </a:br>
            <a:r>
              <a:rPr lang="en-US" b="1" dirty="0" smtClean="0">
                <a:solidFill>
                  <a:schemeClr val="tx1"/>
                </a:solidFill>
              </a:rPr>
              <a:t>New amendments to MARPOL Annex V</a:t>
            </a:r>
            <a:br>
              <a:rPr lang="en-US" b="1" dirty="0" smtClean="0">
                <a:solidFill>
                  <a:schemeClr val="tx1"/>
                </a:solidFill>
              </a:rPr>
            </a:br>
            <a:r>
              <a:rPr lang="en-US" dirty="0" smtClean="0"/>
              <a:t> </a:t>
            </a:r>
            <a:r>
              <a:rPr lang="en-US" sz="2000" dirty="0" smtClean="0">
                <a:solidFill>
                  <a:srgbClr val="FF0000"/>
                </a:solidFill>
              </a:rPr>
              <a:t>predefined conditions, until 31 December 2015</a:t>
            </a:r>
            <a:endParaRPr lang="fa-IR" dirty="0">
              <a:solidFill>
                <a:srgbClr val="FF0000"/>
              </a:solidFill>
            </a:endParaRPr>
          </a:p>
        </p:txBody>
      </p:sp>
      <p:sp>
        <p:nvSpPr>
          <p:cNvPr id="3" name="Content Placeholder 2"/>
          <p:cNvSpPr>
            <a:spLocks noGrp="1"/>
          </p:cNvSpPr>
          <p:nvPr>
            <p:ph sz="quarter" idx="1"/>
          </p:nvPr>
        </p:nvSpPr>
        <p:spPr>
          <a:xfrm>
            <a:off x="301752" y="1371600"/>
            <a:ext cx="8503920" cy="5102352"/>
          </a:xfrm>
        </p:spPr>
        <p:txBody>
          <a:bodyPr>
            <a:normAutofit fontScale="77500" lnSpcReduction="20000"/>
          </a:bodyPr>
          <a:lstStyle/>
          <a:p>
            <a:pPr algn="just" rtl="0"/>
            <a:r>
              <a:rPr lang="en-US" dirty="0" smtClean="0"/>
              <a:t>Based on the information from the relevant port authorities, the master determines that there are </a:t>
            </a:r>
            <a:r>
              <a:rPr lang="en-US" dirty="0" smtClean="0">
                <a:solidFill>
                  <a:srgbClr val="FF0000"/>
                </a:solidFill>
              </a:rPr>
              <a:t>no adequate RFs </a:t>
            </a:r>
            <a:r>
              <a:rPr lang="en-US" dirty="0" smtClean="0"/>
              <a:t>at the receiving terminal or at the next port of call.</a:t>
            </a:r>
          </a:p>
          <a:p>
            <a:pPr algn="just" rtl="0"/>
            <a:endParaRPr lang="en-US" dirty="0" smtClean="0"/>
          </a:p>
          <a:p>
            <a:pPr algn="just" rtl="0"/>
            <a:r>
              <a:rPr lang="en-US" dirty="0" smtClean="0"/>
              <a:t>The ship is </a:t>
            </a:r>
            <a:r>
              <a:rPr lang="en-US" dirty="0" smtClean="0">
                <a:solidFill>
                  <a:srgbClr val="FF0000"/>
                </a:solidFill>
              </a:rPr>
              <a:t>en-route</a:t>
            </a:r>
            <a:r>
              <a:rPr lang="en-US" dirty="0" smtClean="0"/>
              <a:t> and as far as practicable (but at least 12 nautical miles) from the nearest land.</a:t>
            </a:r>
          </a:p>
          <a:p>
            <a:pPr algn="just" rtl="0"/>
            <a:endParaRPr lang="en-US" dirty="0" smtClean="0"/>
          </a:p>
          <a:p>
            <a:pPr algn="just" rtl="0"/>
            <a:r>
              <a:rPr lang="en-US" dirty="0" smtClean="0"/>
              <a:t>Before washing solid bulk </a:t>
            </a:r>
            <a:r>
              <a:rPr lang="en-US" dirty="0" smtClean="0">
                <a:solidFill>
                  <a:srgbClr val="FF0000"/>
                </a:solidFill>
              </a:rPr>
              <a:t>cargoes are removed </a:t>
            </a:r>
            <a:r>
              <a:rPr lang="en-US" dirty="0" smtClean="0"/>
              <a:t>(and bagged for discharge ashore) as far as practicable (and the holds swept).</a:t>
            </a:r>
          </a:p>
          <a:p>
            <a:pPr algn="just" rtl="0"/>
            <a:endParaRPr lang="en-US" dirty="0" smtClean="0"/>
          </a:p>
          <a:p>
            <a:pPr algn="just" rtl="0"/>
            <a:r>
              <a:rPr lang="en-US" dirty="0" smtClean="0">
                <a:solidFill>
                  <a:srgbClr val="FF0000"/>
                </a:solidFill>
              </a:rPr>
              <a:t>Filters</a:t>
            </a:r>
            <a:r>
              <a:rPr lang="en-US" dirty="0" smtClean="0"/>
              <a:t> are used in the bilge wells to collect any remaining solid particles.</a:t>
            </a:r>
          </a:p>
          <a:p>
            <a:pPr algn="just" rtl="0"/>
            <a:endParaRPr lang="en-US" dirty="0" smtClean="0"/>
          </a:p>
          <a:p>
            <a:pPr algn="just" rtl="0"/>
            <a:r>
              <a:rPr lang="en-US" dirty="0" smtClean="0"/>
              <a:t>The discharge is </a:t>
            </a:r>
            <a:r>
              <a:rPr lang="en-US" dirty="0" smtClean="0">
                <a:solidFill>
                  <a:srgbClr val="FF0000"/>
                </a:solidFill>
              </a:rPr>
              <a:t>recorded in the garbage record book </a:t>
            </a:r>
            <a:r>
              <a:rPr lang="en-US" dirty="0" smtClean="0"/>
              <a:t>with the flag state notified utilizing the revised consolidated format for reporting alleged inadequacies of port reception facilities stated in MEPC.1/Circ.469/Rev.2.</a:t>
            </a:r>
            <a:endParaRPr lang="fa-IR" dirty="0" smtClean="0"/>
          </a:p>
          <a:p>
            <a:pPr algn="just" rtl="0"/>
            <a:endParaRPr lang="fa-I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Take over command as a master</a:t>
            </a:r>
            <a:br>
              <a:rPr lang="en-US" b="1" dirty="0" smtClean="0">
                <a:solidFill>
                  <a:schemeClr val="tx1"/>
                </a:solidFill>
              </a:rPr>
            </a:br>
            <a:endParaRPr lang="fa-IR" b="1" dirty="0">
              <a:solidFill>
                <a:schemeClr val="tx1"/>
              </a:solidFill>
            </a:endParaRPr>
          </a:p>
        </p:txBody>
      </p:sp>
      <p:sp>
        <p:nvSpPr>
          <p:cNvPr id="3" name="Content Placeholder 2"/>
          <p:cNvSpPr>
            <a:spLocks noGrp="1"/>
          </p:cNvSpPr>
          <p:nvPr>
            <p:ph sz="quarter" idx="1"/>
          </p:nvPr>
        </p:nvSpPr>
        <p:spPr>
          <a:xfrm>
            <a:off x="301752" y="1295400"/>
            <a:ext cx="8503920" cy="5026152"/>
          </a:xfrm>
        </p:spPr>
        <p:txBody>
          <a:bodyPr>
            <a:normAutofit fontScale="62500" lnSpcReduction="20000"/>
          </a:bodyPr>
          <a:lstStyle/>
          <a:p>
            <a:pPr algn="l" rtl="0">
              <a:lnSpc>
                <a:spcPct val="120000"/>
              </a:lnSpc>
            </a:pPr>
            <a:r>
              <a:rPr lang="en-US" dirty="0" smtClean="0"/>
              <a:t>Go to company office and meet technical superintendents, discuss about:</a:t>
            </a:r>
          </a:p>
          <a:p>
            <a:pPr lvl="1" algn="l" rtl="0">
              <a:lnSpc>
                <a:spcPct val="120000"/>
              </a:lnSpc>
              <a:buFont typeface="Wingdings" pitchFamily="2" charset="2"/>
              <a:buChar char="Ø"/>
            </a:pPr>
            <a:r>
              <a:rPr lang="en-US" dirty="0" smtClean="0"/>
              <a:t> </a:t>
            </a:r>
            <a:r>
              <a:rPr lang="en-US" sz="2600" dirty="0" smtClean="0">
                <a:solidFill>
                  <a:schemeClr val="tx1"/>
                </a:solidFill>
              </a:rPr>
              <a:t>Ship particulars</a:t>
            </a:r>
          </a:p>
          <a:p>
            <a:pPr lvl="1" algn="l" rtl="0">
              <a:lnSpc>
                <a:spcPct val="120000"/>
              </a:lnSpc>
              <a:buFont typeface="Wingdings" pitchFamily="2" charset="2"/>
              <a:buChar char="Ø"/>
            </a:pPr>
            <a:r>
              <a:rPr lang="en-US" sz="2600" dirty="0" smtClean="0">
                <a:solidFill>
                  <a:schemeClr val="tx1"/>
                </a:solidFill>
              </a:rPr>
              <a:t>Trading areas</a:t>
            </a:r>
          </a:p>
          <a:p>
            <a:pPr lvl="1" algn="l" rtl="0">
              <a:lnSpc>
                <a:spcPct val="120000"/>
              </a:lnSpc>
              <a:buFont typeface="Wingdings" pitchFamily="2" charset="2"/>
              <a:buChar char="Ø"/>
            </a:pPr>
            <a:r>
              <a:rPr lang="en-US" sz="2600" dirty="0" smtClean="0">
                <a:solidFill>
                  <a:schemeClr val="tx1"/>
                </a:solidFill>
              </a:rPr>
              <a:t>Company’s and charterer’s instructions</a:t>
            </a:r>
          </a:p>
          <a:p>
            <a:pPr lvl="1" algn="l" rtl="0">
              <a:lnSpc>
                <a:spcPct val="120000"/>
              </a:lnSpc>
              <a:buFont typeface="Wingdings" pitchFamily="2" charset="2"/>
              <a:buChar char="Ø"/>
            </a:pPr>
            <a:r>
              <a:rPr lang="en-US" sz="2600" dirty="0" smtClean="0">
                <a:solidFill>
                  <a:schemeClr val="tx1"/>
                </a:solidFill>
              </a:rPr>
              <a:t>Voyage instruction, type of charter</a:t>
            </a:r>
          </a:p>
          <a:p>
            <a:pPr lvl="1" algn="l" rtl="0">
              <a:lnSpc>
                <a:spcPct val="120000"/>
              </a:lnSpc>
              <a:buFont typeface="Wingdings" pitchFamily="2" charset="2"/>
              <a:buChar char="Ø"/>
            </a:pPr>
            <a:r>
              <a:rPr lang="en-US" sz="2600" dirty="0" smtClean="0">
                <a:solidFill>
                  <a:schemeClr val="tx1"/>
                </a:solidFill>
              </a:rPr>
              <a:t>Special instruction for maintenance and survey</a:t>
            </a:r>
          </a:p>
          <a:p>
            <a:pPr algn="l" rtl="0">
              <a:lnSpc>
                <a:spcPct val="120000"/>
              </a:lnSpc>
            </a:pPr>
            <a:r>
              <a:rPr lang="en-US" dirty="0" smtClean="0"/>
              <a:t>Complete change of command form.</a:t>
            </a:r>
          </a:p>
          <a:p>
            <a:pPr algn="l" rtl="0">
              <a:lnSpc>
                <a:spcPct val="120000"/>
              </a:lnSpc>
            </a:pPr>
            <a:r>
              <a:rPr lang="en-US" dirty="0" smtClean="0"/>
              <a:t>On the way to master’s accommodation, form an initial impression of the ship’s general condition and maintenance by observing exterior conditions such as: draft marks, load line marks, condition of hull, deck, superstructure, rigging of accommodation ladder, safety net, LSA &amp; FFA arrangements.</a:t>
            </a:r>
          </a:p>
          <a:p>
            <a:pPr algn="l" rtl="0">
              <a:lnSpc>
                <a:spcPct val="120000"/>
              </a:lnSpc>
            </a:pPr>
            <a:r>
              <a:rPr lang="en-US" dirty="0" smtClean="0"/>
              <a:t>Meet outgoing master and hand over letter of appointment and authorization slip.</a:t>
            </a:r>
          </a:p>
          <a:p>
            <a:pPr algn="l" rtl="0">
              <a:lnSpc>
                <a:spcPct val="120000"/>
              </a:lnSpc>
            </a:pPr>
            <a:r>
              <a:rPr lang="en-US" dirty="0" smtClean="0"/>
              <a:t>Go through the hand over note, ship’s condition report, manning level, company and charterer’s instructions.</a:t>
            </a:r>
          </a:p>
          <a:p>
            <a:pPr algn="l" rtl="0">
              <a:lnSpc>
                <a:spcPct val="120000"/>
              </a:lnSpc>
            </a:pPr>
            <a:r>
              <a:rPr lang="en-US" dirty="0" smtClean="0"/>
              <a:t>Sight all the statutory certificates as per </a:t>
            </a:r>
            <a:r>
              <a:rPr lang="en-US" dirty="0" smtClean="0">
                <a:hlinkClick r:id="rId2"/>
              </a:rPr>
              <a:t>MSC-14/2005</a:t>
            </a:r>
            <a:r>
              <a:rPr lang="en-US" dirty="0" smtClean="0"/>
              <a:t>, any survey due, maintenance/preparation for each survey. </a:t>
            </a:r>
          </a:p>
          <a:p>
            <a:pPr algn="l" rtl="0">
              <a:lnSpc>
                <a:spcPct val="120000"/>
              </a:lnSpc>
            </a:pPr>
            <a:r>
              <a:rPr lang="en-US" dirty="0" smtClean="0"/>
              <a:t>Go through the filing system and all types of log books.</a:t>
            </a:r>
          </a:p>
          <a:p>
            <a:pPr algn="l">
              <a:lnSpc>
                <a:spcPct val="120000"/>
              </a:lnSpc>
            </a:pPr>
            <a:endParaRPr lang="fa-I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Take over command as a master</a:t>
            </a:r>
            <a:br>
              <a:rPr lang="en-US" b="1" dirty="0" smtClean="0">
                <a:solidFill>
                  <a:schemeClr val="tx1"/>
                </a:solidFill>
              </a:rPr>
            </a:br>
            <a:endParaRPr lang="fa-IR" b="1" dirty="0">
              <a:solidFill>
                <a:schemeClr val="tx1"/>
              </a:solidFill>
            </a:endParaRPr>
          </a:p>
        </p:txBody>
      </p:sp>
      <p:sp>
        <p:nvSpPr>
          <p:cNvPr id="3" name="Content Placeholder 2"/>
          <p:cNvSpPr>
            <a:spLocks noGrp="1"/>
          </p:cNvSpPr>
          <p:nvPr>
            <p:ph sz="quarter" idx="1"/>
          </p:nvPr>
        </p:nvSpPr>
        <p:spPr>
          <a:xfrm>
            <a:off x="301752" y="1447800"/>
            <a:ext cx="8503920" cy="5026152"/>
          </a:xfrm>
        </p:spPr>
        <p:txBody>
          <a:bodyPr>
            <a:normAutofit fontScale="55000" lnSpcReduction="20000"/>
          </a:bodyPr>
          <a:lstStyle/>
          <a:p>
            <a:pPr algn="l" rtl="0">
              <a:lnSpc>
                <a:spcPct val="120000"/>
              </a:lnSpc>
            </a:pPr>
            <a:r>
              <a:rPr lang="en-US" dirty="0" smtClean="0"/>
              <a:t>AOA &amp; last port clearance</a:t>
            </a:r>
          </a:p>
          <a:p>
            <a:pPr algn="l" rtl="0">
              <a:lnSpc>
                <a:spcPct val="120000"/>
              </a:lnSpc>
            </a:pPr>
            <a:r>
              <a:rPr lang="en-US" dirty="0" smtClean="0"/>
              <a:t>Crew welfare and watch arrangements, any crew change/ repatriation in this port/ next port.</a:t>
            </a:r>
          </a:p>
          <a:p>
            <a:pPr algn="l" rtl="0">
              <a:lnSpc>
                <a:spcPct val="120000"/>
              </a:lnSpc>
            </a:pPr>
            <a:r>
              <a:rPr lang="en-US" dirty="0" smtClean="0"/>
              <a:t>Watch arrangement.</a:t>
            </a:r>
          </a:p>
          <a:p>
            <a:pPr algn="l" rtl="0">
              <a:lnSpc>
                <a:spcPct val="120000"/>
              </a:lnSpc>
            </a:pPr>
            <a:r>
              <a:rPr lang="en-US" dirty="0" smtClean="0"/>
              <a:t>Take over all stores, ROB of FO/DO/GO/FW, provisions, medical stores as per scale, narcotics under master’s control.</a:t>
            </a:r>
          </a:p>
          <a:p>
            <a:pPr algn="l" rtl="0">
              <a:lnSpc>
                <a:spcPct val="120000"/>
              </a:lnSpc>
            </a:pPr>
            <a:r>
              <a:rPr lang="en-US" dirty="0" smtClean="0"/>
              <a:t>Cash balance onboard, ship’s account, satellite radio accounts.</a:t>
            </a:r>
          </a:p>
          <a:p>
            <a:pPr algn="l" rtl="0">
              <a:lnSpc>
                <a:spcPct val="120000"/>
              </a:lnSpc>
            </a:pPr>
            <a:r>
              <a:rPr lang="en-US" dirty="0" smtClean="0"/>
              <a:t>Ask master about port rotation, trading areas, general condition of ports, present cargo work, ship’s stability, estimated time of completion, cargo plan, departure draft, trim, GM etc.</a:t>
            </a:r>
          </a:p>
          <a:p>
            <a:pPr algn="l" rtl="0">
              <a:lnSpc>
                <a:spcPct val="120000"/>
              </a:lnSpc>
            </a:pPr>
            <a:r>
              <a:rPr lang="en-US" dirty="0" smtClean="0"/>
              <a:t>Detail of cargo gears, anchors, deck machineries, hatches and their conditions, maintenance condition and schedule.</a:t>
            </a:r>
          </a:p>
          <a:p>
            <a:pPr algn="l" rtl="0">
              <a:lnSpc>
                <a:spcPct val="120000"/>
              </a:lnSpc>
            </a:pPr>
            <a:r>
              <a:rPr lang="en-US" dirty="0" smtClean="0"/>
              <a:t>Crew familiarization process, basic trainings, onboard training programs, drills etc.</a:t>
            </a:r>
          </a:p>
          <a:p>
            <a:pPr algn="l" rtl="0">
              <a:lnSpc>
                <a:spcPct val="120000"/>
              </a:lnSpc>
            </a:pPr>
            <a:r>
              <a:rPr lang="en-US" dirty="0" smtClean="0"/>
              <a:t>Go to bridge with master, familiar with bridge and navigation equipments, their operational conditions and deficiencies, maneuvering characteristics of the vessel in various conditions, passage plans, charts and publications, GMDSS equipment familiarization and their operations.</a:t>
            </a:r>
          </a:p>
          <a:p>
            <a:pPr algn="l" rtl="0">
              <a:lnSpc>
                <a:spcPct val="120000"/>
              </a:lnSpc>
            </a:pPr>
            <a:r>
              <a:rPr lang="en-US" dirty="0" smtClean="0"/>
              <a:t>Latest weather report received, weather expected in voyage.</a:t>
            </a:r>
          </a:p>
          <a:p>
            <a:pPr algn="l" rtl="0">
              <a:lnSpc>
                <a:spcPct val="120000"/>
              </a:lnSpc>
            </a:pPr>
            <a:r>
              <a:rPr lang="en-US" dirty="0" smtClean="0"/>
              <a:t>Enter new master’s name in OLB. Also the change over of command including the list of documents onboard in OLB, signed by both masters.</a:t>
            </a:r>
          </a:p>
          <a:p>
            <a:pPr algn="l" rtl="0">
              <a:lnSpc>
                <a:spcPct val="120000"/>
              </a:lnSpc>
            </a:pPr>
            <a:r>
              <a:rPr lang="en-US" dirty="0" smtClean="0"/>
              <a:t>Enter new master’s particulars, sign off/on in AOA.</a:t>
            </a:r>
          </a:p>
          <a:p>
            <a:pPr algn="l" rtl="0">
              <a:lnSpc>
                <a:spcPct val="120000"/>
              </a:lnSpc>
            </a:pPr>
            <a:r>
              <a:rPr lang="en-US" dirty="0" smtClean="0"/>
              <a:t>Ensure approved copy of stability booklet is available.</a:t>
            </a:r>
          </a:p>
          <a:p>
            <a:pPr algn="l">
              <a:lnSpc>
                <a:spcPct val="120000"/>
              </a:lnSpc>
            </a:pPr>
            <a:endParaRPr lang="fa-I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MASTER'S STANDING ORDER</a:t>
            </a:r>
            <a:endParaRPr lang="fa-IR" dirty="0">
              <a:solidFill>
                <a:schemeClr val="tx1"/>
              </a:solidFill>
            </a:endParaRPr>
          </a:p>
        </p:txBody>
      </p:sp>
      <p:sp>
        <p:nvSpPr>
          <p:cNvPr id="3" name="Content Placeholder 2"/>
          <p:cNvSpPr>
            <a:spLocks noGrp="1"/>
          </p:cNvSpPr>
          <p:nvPr>
            <p:ph sz="quarter" idx="1"/>
          </p:nvPr>
        </p:nvSpPr>
        <p:spPr>
          <a:xfrm>
            <a:off x="301752" y="1295400"/>
            <a:ext cx="8503920" cy="5410200"/>
          </a:xfrm>
        </p:spPr>
        <p:txBody>
          <a:bodyPr>
            <a:noAutofit/>
          </a:bodyPr>
          <a:lstStyle/>
          <a:p>
            <a:pPr algn="l" rtl="0"/>
            <a:r>
              <a:rPr lang="en-US" sz="1200" b="1" dirty="0" smtClean="0"/>
              <a:t>General:</a:t>
            </a:r>
            <a:endParaRPr lang="en-US" sz="1200" dirty="0" smtClean="0"/>
          </a:p>
          <a:p>
            <a:pPr algn="l" rtl="0"/>
            <a:r>
              <a:rPr lang="en-US" sz="1200" dirty="0" smtClean="0"/>
              <a:t>Understand company's SMS manual.</a:t>
            </a:r>
          </a:p>
          <a:p>
            <a:pPr algn="l" rtl="0"/>
            <a:r>
              <a:rPr lang="en-US" sz="1200" dirty="0" smtClean="0"/>
              <a:t>Follow bridge procedures manual, standing instruction, night orders.</a:t>
            </a:r>
          </a:p>
          <a:p>
            <a:pPr algn="l" rtl="0"/>
            <a:r>
              <a:rPr lang="en-US" sz="1200" dirty="0" smtClean="0"/>
              <a:t> </a:t>
            </a:r>
            <a:r>
              <a:rPr lang="en-US" sz="1200" b="1" dirty="0" smtClean="0"/>
              <a:t>Look out:</a:t>
            </a:r>
            <a:endParaRPr lang="en-US" sz="1200" dirty="0" smtClean="0"/>
          </a:p>
          <a:p>
            <a:pPr algn="l" rtl="0"/>
            <a:r>
              <a:rPr lang="en-US" sz="1200" dirty="0" smtClean="0"/>
              <a:t>Bridge should never be unattended.</a:t>
            </a:r>
          </a:p>
          <a:p>
            <a:pPr algn="l" rtl="0"/>
            <a:r>
              <a:rPr lang="en-US" sz="1200" dirty="0" smtClean="0"/>
              <a:t>Keep a proper look out at all times, by all available means as appropriate.</a:t>
            </a:r>
          </a:p>
          <a:p>
            <a:pPr algn="l" rtl="0"/>
            <a:r>
              <a:rPr lang="en-US" sz="1200" dirty="0" smtClean="0"/>
              <a:t>Use RADAR, ARPA.</a:t>
            </a:r>
          </a:p>
          <a:p>
            <a:pPr algn="l" rtl="0"/>
            <a:r>
              <a:rPr lang="en-US" sz="1200" dirty="0" smtClean="0"/>
              <a:t> </a:t>
            </a:r>
            <a:r>
              <a:rPr lang="en-US" sz="1200" b="1" dirty="0" smtClean="0"/>
              <a:t>Compass error:</a:t>
            </a:r>
            <a:endParaRPr lang="en-US" sz="1200" dirty="0" smtClean="0"/>
          </a:p>
          <a:p>
            <a:pPr algn="l" rtl="0"/>
            <a:r>
              <a:rPr lang="en-US" sz="1200" dirty="0" smtClean="0"/>
              <a:t>All gyros are aligned at all times.</a:t>
            </a:r>
          </a:p>
          <a:p>
            <a:pPr algn="l" rtl="0"/>
            <a:r>
              <a:rPr lang="en-US" sz="1200" dirty="0" smtClean="0"/>
              <a:t>Compass errors to be taken once in a watch.</a:t>
            </a:r>
          </a:p>
          <a:p>
            <a:pPr algn="l" rtl="0"/>
            <a:r>
              <a:rPr lang="en-US" sz="1200" dirty="0" smtClean="0"/>
              <a:t>Compass errors to be taken after every large alteration as practicable.</a:t>
            </a:r>
          </a:p>
          <a:p>
            <a:pPr algn="l" rtl="0"/>
            <a:r>
              <a:rPr lang="en-US" sz="1200" dirty="0" smtClean="0"/>
              <a:t>Check courses.</a:t>
            </a:r>
          </a:p>
          <a:p>
            <a:pPr algn="l" rtl="0"/>
            <a:r>
              <a:rPr lang="en-US" sz="1200" b="1" dirty="0" smtClean="0"/>
              <a:t>ROR:</a:t>
            </a:r>
            <a:endParaRPr lang="en-US" sz="1200" dirty="0" smtClean="0"/>
          </a:p>
          <a:p>
            <a:pPr algn="l" rtl="0"/>
            <a:r>
              <a:rPr lang="en-US" sz="1200" dirty="0" smtClean="0"/>
              <a:t>Strictly comply with ROR.</a:t>
            </a:r>
          </a:p>
          <a:p>
            <a:pPr algn="l" rtl="0"/>
            <a:r>
              <a:rPr lang="en-US" sz="1200" dirty="0" smtClean="0"/>
              <a:t>Display proper lights and shapes.</a:t>
            </a:r>
          </a:p>
          <a:p>
            <a:pPr algn="l" rtl="0"/>
            <a:r>
              <a:rPr lang="en-US" sz="1200" dirty="0" smtClean="0"/>
              <a:t>Use proper sound signals if required.</a:t>
            </a:r>
          </a:p>
          <a:p>
            <a:pPr algn="l" rtl="0"/>
            <a:r>
              <a:rPr lang="en-US" sz="1200" dirty="0" smtClean="0"/>
              <a:t>Use fog signals in restricted visibility.</a:t>
            </a:r>
          </a:p>
          <a:p>
            <a:pPr algn="l" rtl="0"/>
            <a:r>
              <a:rPr lang="en-US" sz="1200" dirty="0" smtClean="0"/>
              <a:t>Take early action to avoid collisions.</a:t>
            </a:r>
          </a:p>
          <a:p>
            <a:pPr algn="l" rtl="0"/>
            <a:r>
              <a:rPr lang="en-US" sz="1200" dirty="0" smtClean="0"/>
              <a:t>Call me if in any doubt.</a:t>
            </a:r>
          </a:p>
          <a:p>
            <a:pPr algn="l" rtl="0"/>
            <a:r>
              <a:rPr lang="en-US" sz="1200" dirty="0" smtClean="0"/>
              <a:t>Always maintain a safe distance from nearby ships.</a:t>
            </a:r>
          </a:p>
          <a:p>
            <a:pPr algn="l" rtl="0"/>
            <a:r>
              <a:rPr lang="en-US" sz="1200" dirty="0" smtClean="0"/>
              <a:t>Maintain a CPA of two miles if there is enough </a:t>
            </a:r>
            <a:r>
              <a:rPr lang="en-US" sz="1200" dirty="0" err="1" smtClean="0"/>
              <a:t>searoom</a:t>
            </a:r>
            <a:r>
              <a:rPr lang="en-US" sz="1200" dirty="0" smtClean="0"/>
              <a:t>.</a:t>
            </a:r>
          </a:p>
          <a:p>
            <a:pPr algn="l" rtl="0"/>
            <a:r>
              <a:rPr lang="en-US" sz="1200" dirty="0" smtClean="0"/>
              <a:t>Maximum possible CPA in coastal and dense traffic areas, without endangering navigation.</a:t>
            </a:r>
          </a:p>
          <a:p>
            <a:pPr algn="l" rtl="0"/>
            <a:r>
              <a:rPr lang="en-US" sz="1200" dirty="0" smtClean="0"/>
              <a:t>Inform me when traffic causing concern.</a:t>
            </a:r>
          </a:p>
          <a:p>
            <a:pPr algn="l" rtl="0"/>
            <a:r>
              <a:rPr lang="en-US" sz="1200" dirty="0" smtClean="0"/>
              <a:t>Use ground speed in ARPA for anti collision.</a:t>
            </a:r>
          </a:p>
          <a:p>
            <a:pPr algn="l" rtl="0"/>
            <a:r>
              <a:rPr lang="en-US" sz="1200" dirty="0" smtClean="0"/>
              <a:t> </a:t>
            </a:r>
          </a:p>
          <a:p>
            <a:pPr algn="l"/>
            <a:endParaRPr lang="fa-IR" sz="1200"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MASTER'S STANDING ORDER</a:t>
            </a:r>
            <a:endParaRPr lang="fa-IR" dirty="0">
              <a:solidFill>
                <a:schemeClr val="tx1"/>
              </a:solidFill>
            </a:endParaRPr>
          </a:p>
        </p:txBody>
      </p:sp>
      <p:sp>
        <p:nvSpPr>
          <p:cNvPr id="3" name="Content Placeholder 2"/>
          <p:cNvSpPr>
            <a:spLocks noGrp="1"/>
          </p:cNvSpPr>
          <p:nvPr>
            <p:ph sz="quarter" idx="1"/>
          </p:nvPr>
        </p:nvSpPr>
        <p:spPr>
          <a:xfrm>
            <a:off x="301752" y="1371600"/>
            <a:ext cx="8503920" cy="5257800"/>
          </a:xfrm>
        </p:spPr>
        <p:txBody>
          <a:bodyPr>
            <a:noAutofit/>
          </a:bodyPr>
          <a:lstStyle/>
          <a:p>
            <a:pPr algn="l" rtl="0"/>
            <a:r>
              <a:rPr lang="en-US" sz="1200" b="1" dirty="0" smtClean="0"/>
              <a:t>Visibility</a:t>
            </a:r>
            <a:endParaRPr lang="en-US" sz="1200" dirty="0" smtClean="0"/>
          </a:p>
          <a:p>
            <a:pPr algn="l" rtl="0"/>
            <a:r>
              <a:rPr lang="en-US" sz="1200" dirty="0" smtClean="0"/>
              <a:t>Monitor visibility at all times.</a:t>
            </a:r>
          </a:p>
          <a:p>
            <a:pPr algn="l" rtl="0"/>
            <a:r>
              <a:rPr lang="en-US" sz="1200" dirty="0" smtClean="0"/>
              <a:t>Check visibility by radars.</a:t>
            </a:r>
          </a:p>
          <a:p>
            <a:pPr algn="l" rtl="0"/>
            <a:r>
              <a:rPr lang="en-US" sz="1200" dirty="0" smtClean="0"/>
              <a:t>Call me if visibility reduces to less than three miles.</a:t>
            </a:r>
          </a:p>
          <a:p>
            <a:pPr algn="l" rtl="0"/>
            <a:r>
              <a:rPr lang="en-US" sz="1200" b="1" dirty="0" smtClean="0"/>
              <a:t>Position fixing</a:t>
            </a:r>
            <a:endParaRPr lang="en-US" sz="1200" dirty="0" smtClean="0"/>
          </a:p>
          <a:p>
            <a:pPr algn="l" rtl="0"/>
            <a:r>
              <a:rPr lang="en-US" sz="1200" dirty="0" smtClean="0"/>
              <a:t>Determine primary and secondary methods of position fixing.</a:t>
            </a:r>
          </a:p>
          <a:p>
            <a:pPr algn="l" rtl="0"/>
            <a:r>
              <a:rPr lang="en-US" sz="1200" dirty="0" smtClean="0"/>
              <a:t>Position to be obtained at regular intervals.</a:t>
            </a:r>
          </a:p>
          <a:p>
            <a:pPr algn="l" rtl="0"/>
            <a:r>
              <a:rPr lang="en-US" sz="1200" dirty="0" smtClean="0"/>
              <a:t>In deep sea, position once a hour. In coastal areas, 15minutes or less.</a:t>
            </a:r>
          </a:p>
          <a:p>
            <a:pPr algn="l" rtl="0"/>
            <a:r>
              <a:rPr lang="en-US" sz="1200" dirty="0" smtClean="0"/>
              <a:t> </a:t>
            </a:r>
            <a:r>
              <a:rPr lang="en-US" sz="1200" b="1" dirty="0" smtClean="0"/>
              <a:t>Tides and currents</a:t>
            </a:r>
            <a:endParaRPr lang="en-US" sz="1200" dirty="0" smtClean="0"/>
          </a:p>
          <a:p>
            <a:pPr algn="l" rtl="0"/>
            <a:r>
              <a:rPr lang="en-US" sz="1200" dirty="0" smtClean="0"/>
              <a:t>Always keep tidal predictions ready, especially in coastal areas.</a:t>
            </a:r>
          </a:p>
          <a:p>
            <a:pPr algn="l" rtl="0"/>
            <a:r>
              <a:rPr lang="en-US" sz="1200" dirty="0" smtClean="0"/>
              <a:t>Always be aware about set and drift.</a:t>
            </a:r>
          </a:p>
          <a:p>
            <a:pPr algn="l" rtl="0"/>
            <a:r>
              <a:rPr lang="en-US" sz="1200" dirty="0" smtClean="0"/>
              <a:t>Call me if keeping course due to strong current is difficult.</a:t>
            </a:r>
          </a:p>
          <a:p>
            <a:pPr algn="l" rtl="0"/>
            <a:r>
              <a:rPr lang="en-US" sz="1200" dirty="0" smtClean="0"/>
              <a:t> </a:t>
            </a:r>
            <a:r>
              <a:rPr lang="en-US" sz="1200" b="1" dirty="0" smtClean="0"/>
              <a:t>Weather</a:t>
            </a:r>
            <a:endParaRPr lang="en-US" sz="1200" dirty="0" smtClean="0"/>
          </a:p>
          <a:p>
            <a:pPr algn="l" rtl="0"/>
            <a:r>
              <a:rPr lang="en-US" sz="1200" dirty="0" smtClean="0"/>
              <a:t>Always monitor the present weather.</a:t>
            </a:r>
          </a:p>
          <a:p>
            <a:pPr algn="l" rtl="0"/>
            <a:r>
              <a:rPr lang="en-US" sz="1200" dirty="0" smtClean="0"/>
              <a:t>Obtain up to date information about weather from NAVTEX, EGC, VHF, weather fax, MF-HF broadcast whichever available.</a:t>
            </a:r>
          </a:p>
          <a:p>
            <a:pPr algn="l" rtl="0"/>
            <a:r>
              <a:rPr lang="en-US" sz="1200" dirty="0" smtClean="0"/>
              <a:t>Inform me when you observe any presence of cyclone, depression or bad weather.</a:t>
            </a:r>
          </a:p>
          <a:p>
            <a:pPr algn="l" rtl="0"/>
            <a:r>
              <a:rPr lang="en-US" sz="1200" dirty="0" smtClean="0"/>
              <a:t>Keep an eye on barometric pressure. Inform me if it reduces 3mb in a watch.</a:t>
            </a:r>
          </a:p>
          <a:p>
            <a:pPr algn="l" rtl="0"/>
            <a:r>
              <a:rPr lang="en-US" sz="1200" dirty="0" smtClean="0"/>
              <a:t>Inform me if significant change of wind force or swell without any warning.</a:t>
            </a:r>
          </a:p>
          <a:p>
            <a:pPr algn="l" rtl="0"/>
            <a:r>
              <a:rPr lang="en-US" sz="1200" dirty="0" smtClean="0"/>
              <a:t> </a:t>
            </a:r>
            <a:r>
              <a:rPr lang="en-US" sz="1200" b="1" dirty="0" smtClean="0"/>
              <a:t>Bridge con</a:t>
            </a:r>
            <a:endParaRPr lang="en-US" sz="1200" dirty="0" smtClean="0"/>
          </a:p>
          <a:p>
            <a:pPr algn="l" rtl="0"/>
            <a:r>
              <a:rPr lang="en-US" sz="1200" dirty="0" smtClean="0"/>
              <a:t>My presence on bridge does not mean I have taken over the con.</a:t>
            </a:r>
          </a:p>
          <a:p>
            <a:pPr algn="l" rtl="0"/>
            <a:r>
              <a:rPr lang="en-US" sz="1200" dirty="0" smtClean="0"/>
              <a:t>Taking over must be by verbal expression.</a:t>
            </a:r>
          </a:p>
          <a:p>
            <a:pPr algn="l" rtl="0"/>
            <a:r>
              <a:rPr lang="en-US" sz="1200" dirty="0" smtClean="0"/>
              <a:t>Con change over between the watch officers also should follow the same principle.</a:t>
            </a:r>
          </a:p>
          <a:p>
            <a:pPr algn="l" rtl="0"/>
            <a:r>
              <a:rPr lang="en-US" sz="1200" dirty="0" smtClean="0"/>
              <a:t>Bridge con not to be handed over during any action.</a:t>
            </a:r>
          </a:p>
          <a:p>
            <a:pPr algn="l"/>
            <a:endParaRPr lang="fa-IR" sz="1200"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MASTER'S STANDING ORDER</a:t>
            </a:r>
            <a:endParaRPr lang="fa-IR" dirty="0">
              <a:solidFill>
                <a:schemeClr val="tx1"/>
              </a:solidFill>
            </a:endParaRPr>
          </a:p>
        </p:txBody>
      </p:sp>
      <p:sp>
        <p:nvSpPr>
          <p:cNvPr id="3" name="Content Placeholder 2"/>
          <p:cNvSpPr>
            <a:spLocks noGrp="1"/>
          </p:cNvSpPr>
          <p:nvPr>
            <p:ph sz="quarter" idx="1"/>
          </p:nvPr>
        </p:nvSpPr>
        <p:spPr>
          <a:xfrm>
            <a:off x="301752" y="1295400"/>
            <a:ext cx="8503920" cy="5105400"/>
          </a:xfrm>
        </p:spPr>
        <p:txBody>
          <a:bodyPr>
            <a:noAutofit/>
          </a:bodyPr>
          <a:lstStyle/>
          <a:p>
            <a:pPr algn="l" rtl="0"/>
            <a:r>
              <a:rPr lang="en-US" sz="1200" b="1" dirty="0" smtClean="0"/>
              <a:t>Use of engines</a:t>
            </a:r>
            <a:endParaRPr lang="en-US" sz="1200" dirty="0" smtClean="0"/>
          </a:p>
          <a:p>
            <a:pPr algn="l" rtl="0"/>
            <a:r>
              <a:rPr lang="en-US" sz="1200" dirty="0" smtClean="0"/>
              <a:t>Engines under your disposal.</a:t>
            </a:r>
          </a:p>
          <a:p>
            <a:pPr algn="l" rtl="0"/>
            <a:r>
              <a:rPr lang="en-US" sz="1200" dirty="0" smtClean="0"/>
              <a:t>You can use engines when required.</a:t>
            </a:r>
          </a:p>
          <a:p>
            <a:pPr algn="l" rtl="0"/>
            <a:endParaRPr lang="en-US" sz="1200" dirty="0" smtClean="0"/>
          </a:p>
          <a:p>
            <a:pPr algn="l" rtl="0"/>
            <a:r>
              <a:rPr lang="en-US" sz="1200" dirty="0" smtClean="0"/>
              <a:t> </a:t>
            </a:r>
            <a:r>
              <a:rPr lang="en-US" sz="1200" b="1" dirty="0" smtClean="0"/>
              <a:t>Distress</a:t>
            </a:r>
            <a:endParaRPr lang="en-US" sz="1200" dirty="0" smtClean="0"/>
          </a:p>
          <a:p>
            <a:pPr algn="l" rtl="0"/>
            <a:r>
              <a:rPr lang="en-US" sz="1200" dirty="0" smtClean="0"/>
              <a:t>Call me when you receive any distress alert.</a:t>
            </a:r>
          </a:p>
          <a:p>
            <a:pPr algn="l" rtl="0"/>
            <a:r>
              <a:rPr lang="en-US" sz="1200" dirty="0" smtClean="0"/>
              <a:t>Call me when you meet any distressed vessel or person.</a:t>
            </a:r>
          </a:p>
          <a:p>
            <a:pPr algn="l" rtl="0"/>
            <a:r>
              <a:rPr lang="en-US" sz="1200" dirty="0" smtClean="0"/>
              <a:t>Do not transmit or acknowledge any distress alert without my concern.</a:t>
            </a:r>
          </a:p>
          <a:p>
            <a:pPr algn="l" rtl="0"/>
            <a:r>
              <a:rPr lang="en-US" sz="1200" dirty="0" smtClean="0"/>
              <a:t>Ring general alarm in case we are in any distress.</a:t>
            </a:r>
          </a:p>
          <a:p>
            <a:pPr algn="l" rtl="0"/>
            <a:endParaRPr lang="en-US" sz="1200" dirty="0" smtClean="0"/>
          </a:p>
          <a:p>
            <a:pPr algn="l" rtl="0"/>
            <a:r>
              <a:rPr lang="en-US" sz="1200" dirty="0" smtClean="0"/>
              <a:t> </a:t>
            </a:r>
            <a:r>
              <a:rPr lang="en-US" sz="1200" b="1" dirty="0" smtClean="0"/>
              <a:t>Hand steering</a:t>
            </a:r>
            <a:endParaRPr lang="en-US" sz="1200" dirty="0" smtClean="0"/>
          </a:p>
          <a:p>
            <a:pPr algn="l" rtl="0"/>
            <a:r>
              <a:rPr lang="en-US" sz="1200" dirty="0" smtClean="0"/>
              <a:t>Vessel to be on hand steering with two steering motors under following circumstances:</a:t>
            </a:r>
          </a:p>
          <a:p>
            <a:pPr algn="l" rtl="0"/>
            <a:r>
              <a:rPr lang="en-US" sz="1200" dirty="0" smtClean="0"/>
              <a:t>Making or leaving port.</a:t>
            </a:r>
          </a:p>
          <a:p>
            <a:pPr algn="l" rtl="0"/>
            <a:r>
              <a:rPr lang="en-US" sz="1200" dirty="0" smtClean="0"/>
              <a:t>When taking actions in close quarter situation.</a:t>
            </a:r>
          </a:p>
          <a:p>
            <a:pPr algn="l" rtl="0"/>
            <a:r>
              <a:rPr lang="en-US" sz="1200" dirty="0" smtClean="0"/>
              <a:t>While maneuvering.</a:t>
            </a:r>
          </a:p>
          <a:p>
            <a:pPr algn="l" rtl="0"/>
            <a:r>
              <a:rPr lang="en-US" sz="1200" dirty="0" smtClean="0"/>
              <a:t>Passing close to shoals.</a:t>
            </a:r>
          </a:p>
          <a:p>
            <a:pPr algn="l" rtl="0"/>
            <a:r>
              <a:rPr lang="en-US" sz="1200" dirty="0" smtClean="0"/>
              <a:t>Passing narrow channels.</a:t>
            </a:r>
          </a:p>
          <a:p>
            <a:pPr algn="l" rtl="0"/>
            <a:r>
              <a:rPr lang="en-US" sz="1200" dirty="0" smtClean="0"/>
              <a:t>During heavy weather.</a:t>
            </a:r>
          </a:p>
          <a:p>
            <a:pPr algn="l" rtl="0"/>
            <a:r>
              <a:rPr lang="en-US" sz="1200" dirty="0" smtClean="0"/>
              <a:t>Any other situation when it is deemed necessary.</a:t>
            </a:r>
          </a:p>
          <a:p>
            <a:pPr algn="l" rtl="0"/>
            <a:r>
              <a:rPr lang="en-US" sz="1200" dirty="0" smtClean="0"/>
              <a:t> </a:t>
            </a:r>
            <a:r>
              <a:rPr lang="en-US" sz="1200" b="1" dirty="0" smtClean="0"/>
              <a:t>Echo sounder</a:t>
            </a:r>
            <a:endParaRPr lang="en-US" sz="1200" dirty="0" smtClean="0"/>
          </a:p>
          <a:p>
            <a:pPr algn="l" rtl="0"/>
            <a:r>
              <a:rPr lang="en-US" sz="1200" dirty="0" smtClean="0"/>
              <a:t>To be used while passing shallows, making ports, departing ports.</a:t>
            </a:r>
          </a:p>
          <a:p>
            <a:pPr algn="l" rtl="0"/>
            <a:r>
              <a:rPr lang="en-US" sz="1200" dirty="0" smtClean="0"/>
              <a:t>While passing 100m, 50m, 20m contours.</a:t>
            </a:r>
          </a:p>
          <a:p>
            <a:pPr algn="l" rtl="0"/>
            <a:r>
              <a:rPr lang="en-US" sz="1200" dirty="0" smtClean="0"/>
              <a:t>Any time if it deemed necessary.</a:t>
            </a:r>
          </a:p>
          <a:p>
            <a:pPr algn="l" rtl="0"/>
            <a:r>
              <a:rPr lang="en-US" sz="1200" dirty="0" smtClean="0"/>
              <a:t> </a:t>
            </a:r>
          </a:p>
          <a:p>
            <a:pPr algn="l"/>
            <a:endParaRPr lang="fa-IR" sz="12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MASTER'S STANDING ORDER</a:t>
            </a:r>
            <a:endParaRPr lang="fa-IR" dirty="0"/>
          </a:p>
        </p:txBody>
      </p:sp>
      <p:sp>
        <p:nvSpPr>
          <p:cNvPr id="3" name="Content Placeholder 2"/>
          <p:cNvSpPr>
            <a:spLocks noGrp="1"/>
          </p:cNvSpPr>
          <p:nvPr>
            <p:ph sz="quarter" idx="1"/>
          </p:nvPr>
        </p:nvSpPr>
        <p:spPr/>
        <p:txBody>
          <a:bodyPr>
            <a:normAutofit/>
          </a:bodyPr>
          <a:lstStyle/>
          <a:p>
            <a:pPr algn="l" rtl="0"/>
            <a:r>
              <a:rPr lang="en-US" sz="1400" b="1" dirty="0" smtClean="0"/>
              <a:t>Rounds after watch</a:t>
            </a:r>
            <a:endParaRPr lang="en-US" sz="1400" dirty="0" smtClean="0"/>
          </a:p>
          <a:p>
            <a:pPr algn="l" rtl="0"/>
            <a:r>
              <a:rPr lang="en-US" sz="1400" dirty="0" smtClean="0"/>
              <a:t>All officers to take round after watch and report to bridge.</a:t>
            </a:r>
          </a:p>
          <a:p>
            <a:pPr algn="l" rtl="0"/>
            <a:r>
              <a:rPr lang="en-US" sz="1400" dirty="0" smtClean="0"/>
              <a:t>Rounds to be made in accommodation, galley, car decks.</a:t>
            </a:r>
          </a:p>
          <a:p>
            <a:pPr algn="l" rtl="0"/>
            <a:r>
              <a:rPr lang="en-US" sz="1400" dirty="0" smtClean="0"/>
              <a:t>Any risk of fire, leak, water ingress, cargo lashings to be checked.</a:t>
            </a:r>
          </a:p>
          <a:p>
            <a:pPr algn="l" rtl="0"/>
            <a:endParaRPr lang="en-US" sz="1400" dirty="0" smtClean="0"/>
          </a:p>
          <a:p>
            <a:pPr algn="l" rtl="0"/>
            <a:r>
              <a:rPr lang="en-US" sz="1400" b="1" dirty="0" smtClean="0"/>
              <a:t>Filling up deck log book</a:t>
            </a:r>
            <a:endParaRPr lang="en-US" sz="1400" dirty="0" smtClean="0"/>
          </a:p>
          <a:p>
            <a:pPr algn="l" rtl="0"/>
            <a:r>
              <a:rPr lang="en-US" sz="1400" dirty="0" smtClean="0"/>
              <a:t>To be filled up after every watch with ink.</a:t>
            </a:r>
          </a:p>
          <a:p>
            <a:pPr algn="l" rtl="0"/>
            <a:r>
              <a:rPr lang="en-US" sz="1400" dirty="0" smtClean="0"/>
              <a:t>Courses, weather, comparison of compasses, emergency drills, look out man etc. to be written.</a:t>
            </a:r>
          </a:p>
          <a:p>
            <a:pPr algn="l" rtl="0"/>
            <a:r>
              <a:rPr lang="en-US" sz="1400" dirty="0" smtClean="0"/>
              <a:t>Log book must be initialed.</a:t>
            </a:r>
          </a:p>
          <a:p>
            <a:pPr algn="l" rtl="0"/>
            <a:r>
              <a:rPr lang="en-US" sz="1400" dirty="0" smtClean="0"/>
              <a:t> </a:t>
            </a:r>
          </a:p>
          <a:p>
            <a:pPr algn="l" rtl="0"/>
            <a:r>
              <a:rPr lang="en-US" sz="1400" b="1" dirty="0" smtClean="0"/>
              <a:t>Maneuvering book</a:t>
            </a:r>
            <a:endParaRPr lang="en-US" sz="1400" dirty="0" smtClean="0"/>
          </a:p>
          <a:p>
            <a:pPr algn="l" rtl="0"/>
            <a:r>
              <a:rPr lang="en-US" sz="1400" dirty="0" smtClean="0"/>
              <a:t>To be filled up by watch officers, with ink.</a:t>
            </a:r>
          </a:p>
          <a:p>
            <a:pPr algn="l" rtl="0"/>
            <a:r>
              <a:rPr lang="en-US" sz="1400" dirty="0" smtClean="0"/>
              <a:t>Control and try out of engines, times, names of pilots</a:t>
            </a:r>
          </a:p>
          <a:p>
            <a:pPr algn="l" rtl="0"/>
            <a:r>
              <a:rPr lang="en-US" sz="1400" dirty="0" smtClean="0"/>
              <a:t>Must be initialed.</a:t>
            </a:r>
          </a:p>
          <a:p>
            <a:pPr algn="l" rtl="0"/>
            <a:r>
              <a:rPr lang="en-US" sz="1400" dirty="0" smtClean="0"/>
              <a:t> </a:t>
            </a:r>
          </a:p>
          <a:p>
            <a:pPr algn="l" rtl="0"/>
            <a:endParaRPr lang="fa-IR" sz="14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Lashing of heavy lift container parted</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527048"/>
            <a:ext cx="8503920" cy="5026152"/>
          </a:xfrm>
        </p:spPr>
        <p:txBody>
          <a:bodyPr>
            <a:normAutofit fontScale="77500" lnSpcReduction="20000"/>
          </a:bodyPr>
          <a:lstStyle/>
          <a:p>
            <a:pPr algn="l" rtl="0"/>
            <a:r>
              <a:rPr lang="en-US" dirty="0" smtClean="0"/>
              <a:t>Do an </a:t>
            </a:r>
            <a:r>
              <a:rPr lang="en-US" dirty="0" smtClean="0">
                <a:hlinkClick r:id="rId2"/>
              </a:rPr>
              <a:t>FSA for container lashing parted</a:t>
            </a:r>
            <a:r>
              <a:rPr lang="en-US" dirty="0" smtClean="0"/>
              <a:t>, with master, chief engineer and </a:t>
            </a:r>
            <a:r>
              <a:rPr lang="en-US" dirty="0" err="1" smtClean="0"/>
              <a:t>bosun</a:t>
            </a:r>
            <a:r>
              <a:rPr lang="en-US" dirty="0" smtClean="0"/>
              <a:t>.</a:t>
            </a:r>
          </a:p>
          <a:p>
            <a:pPr algn="l" rtl="0"/>
            <a:r>
              <a:rPr lang="en-US" dirty="0" smtClean="0"/>
              <a:t>Ascertain the possibility of re lashing the container, considering cost benefit assessment.</a:t>
            </a:r>
          </a:p>
          <a:p>
            <a:pPr algn="l" rtl="0"/>
            <a:r>
              <a:rPr lang="en-US" dirty="0" smtClean="0"/>
              <a:t>Consult securing manual for guideline.</a:t>
            </a:r>
          </a:p>
          <a:p>
            <a:pPr algn="l" rtl="0"/>
            <a:r>
              <a:rPr lang="en-US" dirty="0" smtClean="0"/>
              <a:t>Brief crews about the operation and necessary precautions.</a:t>
            </a:r>
          </a:p>
          <a:p>
            <a:pPr algn="l" rtl="0"/>
            <a:r>
              <a:rPr lang="en-US" dirty="0" smtClean="0"/>
              <a:t>Prepare adequate equipment for operation.</a:t>
            </a:r>
          </a:p>
          <a:p>
            <a:pPr algn="l" rtl="0"/>
            <a:r>
              <a:rPr lang="en-US" dirty="0" smtClean="0"/>
              <a:t>Reduce ship's speed and alter course to suit the present sea condition so that there is least rolling/pitching.</a:t>
            </a:r>
          </a:p>
          <a:p>
            <a:pPr algn="l" rtl="0"/>
            <a:r>
              <a:rPr lang="en-US" dirty="0" smtClean="0"/>
              <a:t>Rig life line for crew's movement.</a:t>
            </a:r>
          </a:p>
          <a:p>
            <a:pPr algn="l" rtl="0"/>
            <a:r>
              <a:rPr lang="en-US" dirty="0" smtClean="0"/>
              <a:t>Send crews on deck, under the supervision of chief officer.</a:t>
            </a:r>
          </a:p>
          <a:p>
            <a:pPr algn="l" rtl="0"/>
            <a:r>
              <a:rPr lang="en-US" dirty="0" smtClean="0"/>
              <a:t>Keep life buoys, rescue boats ready for immediate launching.</a:t>
            </a:r>
          </a:p>
          <a:p>
            <a:pPr algn="l" rtl="0"/>
            <a:r>
              <a:rPr lang="en-US" dirty="0" smtClean="0"/>
              <a:t>Maintain efficient communication with the working group.</a:t>
            </a:r>
          </a:p>
          <a:p>
            <a:pPr algn="l" rtl="0"/>
            <a:r>
              <a:rPr lang="en-US" dirty="0" smtClean="0"/>
              <a:t>Crews should be on protective clothing.</a:t>
            </a:r>
          </a:p>
          <a:p>
            <a:pPr algn="l" rtl="0"/>
            <a:r>
              <a:rPr lang="en-US" dirty="0" smtClean="0"/>
              <a:t>Immobilize cargo movement (shoring, wedges), double up lashing.</a:t>
            </a:r>
          </a:p>
          <a:p>
            <a:pPr algn="l"/>
            <a:endParaRPr lang="fa-I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58952"/>
          </a:xfrm>
        </p:spPr>
        <p:txBody>
          <a:bodyPr>
            <a:noAutofit/>
          </a:bodyPr>
          <a:lstStyle/>
          <a:p>
            <a:r>
              <a:rPr lang="en-US" sz="2000" b="1" dirty="0" smtClean="0">
                <a:solidFill>
                  <a:schemeClr val="tx1"/>
                </a:solidFill>
              </a:rPr>
              <a:t>Additional requirement for construction and equipment for safe carriage of dangerous goods regarding</a:t>
            </a:r>
            <a:endParaRPr lang="fa-IR" sz="2000" b="1" dirty="0">
              <a:solidFill>
                <a:schemeClr val="tx1"/>
              </a:solidFill>
            </a:endParaRPr>
          </a:p>
        </p:txBody>
      </p:sp>
      <p:sp>
        <p:nvSpPr>
          <p:cNvPr id="3" name="Content Placeholder 2"/>
          <p:cNvSpPr>
            <a:spLocks noGrp="1"/>
          </p:cNvSpPr>
          <p:nvPr>
            <p:ph sz="quarter" idx="1"/>
          </p:nvPr>
        </p:nvSpPr>
        <p:spPr>
          <a:xfrm>
            <a:off x="301752" y="1527048"/>
            <a:ext cx="8503920" cy="4873752"/>
          </a:xfrm>
        </p:spPr>
        <p:txBody>
          <a:bodyPr>
            <a:normAutofit fontScale="92500" lnSpcReduction="10000"/>
          </a:bodyPr>
          <a:lstStyle/>
          <a:p>
            <a:pPr algn="l" rtl="0">
              <a:lnSpc>
                <a:spcPct val="150000"/>
              </a:lnSpc>
            </a:pPr>
            <a:r>
              <a:rPr lang="en-US" sz="2000" dirty="0" smtClean="0"/>
              <a:t>Water supplies.</a:t>
            </a:r>
          </a:p>
          <a:p>
            <a:pPr algn="l" rtl="0">
              <a:lnSpc>
                <a:spcPct val="150000"/>
              </a:lnSpc>
            </a:pPr>
            <a:r>
              <a:rPr lang="en-US" sz="2000" dirty="0" smtClean="0"/>
              <a:t>Source of ignition.</a:t>
            </a:r>
          </a:p>
          <a:p>
            <a:pPr algn="l" rtl="0">
              <a:lnSpc>
                <a:spcPct val="150000"/>
              </a:lnSpc>
            </a:pPr>
            <a:r>
              <a:rPr lang="en-US" sz="2000" dirty="0" smtClean="0"/>
              <a:t>Detection system.</a:t>
            </a:r>
          </a:p>
          <a:p>
            <a:pPr algn="l" rtl="0">
              <a:lnSpc>
                <a:spcPct val="150000"/>
              </a:lnSpc>
            </a:pPr>
            <a:r>
              <a:rPr lang="en-US" sz="2000" dirty="0" smtClean="0"/>
              <a:t>Ventilation.</a:t>
            </a:r>
          </a:p>
          <a:p>
            <a:pPr algn="l" rtl="0">
              <a:lnSpc>
                <a:spcPct val="150000"/>
              </a:lnSpc>
            </a:pPr>
            <a:r>
              <a:rPr lang="en-US" sz="2000" dirty="0" smtClean="0"/>
              <a:t>Bilge pumping.</a:t>
            </a:r>
          </a:p>
          <a:p>
            <a:pPr algn="l" rtl="0">
              <a:lnSpc>
                <a:spcPct val="150000"/>
              </a:lnSpc>
            </a:pPr>
            <a:r>
              <a:rPr lang="en-US" sz="2000" dirty="0" smtClean="0"/>
              <a:t>Personnel protection.</a:t>
            </a:r>
          </a:p>
          <a:p>
            <a:pPr algn="l" rtl="0">
              <a:lnSpc>
                <a:spcPct val="150000"/>
              </a:lnSpc>
            </a:pPr>
            <a:r>
              <a:rPr lang="en-US" sz="2000" dirty="0" smtClean="0"/>
              <a:t>Portable fire extinguishers.</a:t>
            </a:r>
          </a:p>
          <a:p>
            <a:pPr algn="l" rtl="0">
              <a:lnSpc>
                <a:spcPct val="150000"/>
              </a:lnSpc>
            </a:pPr>
            <a:r>
              <a:rPr lang="en-US" sz="2000" dirty="0" smtClean="0"/>
              <a:t>Insulation of machinery space boundaries.</a:t>
            </a:r>
          </a:p>
          <a:p>
            <a:pPr algn="l" rtl="0">
              <a:lnSpc>
                <a:spcPct val="150000"/>
              </a:lnSpc>
            </a:pPr>
            <a:r>
              <a:rPr lang="en-US" sz="2000" dirty="0" smtClean="0"/>
              <a:t>Water spray system.</a:t>
            </a:r>
          </a:p>
          <a:p>
            <a:pPr algn="l" rtl="0">
              <a:lnSpc>
                <a:spcPct val="150000"/>
              </a:lnSpc>
            </a:pPr>
            <a:r>
              <a:rPr lang="en-US" sz="2000" dirty="0" smtClean="0"/>
              <a:t>Separation of </a:t>
            </a:r>
            <a:r>
              <a:rPr lang="en-US" sz="2000" dirty="0" err="1" smtClean="0"/>
              <a:t>ro-ro</a:t>
            </a:r>
            <a:r>
              <a:rPr lang="en-US" sz="2000" dirty="0" smtClean="0"/>
              <a:t> spaces.</a:t>
            </a:r>
          </a:p>
          <a:p>
            <a:pPr algn="l">
              <a:lnSpc>
                <a:spcPct val="150000"/>
              </a:lnSpc>
            </a:pPr>
            <a:endParaRPr lang="fa-IR" sz="20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41248"/>
            <a:ext cx="8534400" cy="758952"/>
          </a:xfrm>
        </p:spPr>
        <p:txBody>
          <a:bodyPr>
            <a:normAutofit fontScale="90000"/>
          </a:bodyPr>
          <a:lstStyle/>
          <a:p>
            <a:r>
              <a:rPr lang="en-US" sz="4000" b="1" dirty="0" smtClean="0">
                <a:solidFill>
                  <a:schemeClr val="tx1"/>
                </a:solidFill>
              </a:rPr>
              <a:t>Cargo Care</a:t>
            </a:r>
            <a:r>
              <a:rPr lang="en-US" b="1" dirty="0" smtClean="0">
                <a:solidFill>
                  <a:schemeClr val="tx1"/>
                </a:solidFill>
              </a:rPr>
              <a:t/>
            </a:r>
            <a:br>
              <a:rPr lang="en-US" b="1" dirty="0" smtClean="0">
                <a:solidFill>
                  <a:schemeClr val="tx1"/>
                </a:solidFill>
              </a:rPr>
            </a:br>
            <a:r>
              <a:rPr lang="en-US" sz="2700" b="1" dirty="0" smtClean="0">
                <a:solidFill>
                  <a:schemeClr val="tx1"/>
                </a:solidFill>
              </a:rPr>
              <a:t>Actions in heavy weather</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p:txBody>
          <a:bodyPr>
            <a:normAutofit/>
          </a:bodyPr>
          <a:lstStyle/>
          <a:p>
            <a:pPr algn="l" rtl="0"/>
            <a:r>
              <a:rPr lang="en-US" dirty="0" smtClean="0"/>
              <a:t>Measures to avoid excessive accelerations are: </a:t>
            </a:r>
          </a:p>
          <a:p>
            <a:pPr algn="l" rtl="0">
              <a:lnSpc>
                <a:spcPct val="150000"/>
              </a:lnSpc>
              <a:buNone/>
            </a:pPr>
            <a:r>
              <a:rPr lang="en-US" i="1" dirty="0" smtClean="0"/>
              <a:t>.</a:t>
            </a:r>
            <a:r>
              <a:rPr lang="en-US" sz="2400" dirty="0" smtClean="0"/>
              <a:t>1. </a:t>
            </a:r>
            <a:r>
              <a:rPr lang="en-US" sz="2300" dirty="0" smtClean="0"/>
              <a:t>alteration of course or speed or a combination of both; </a:t>
            </a:r>
          </a:p>
          <a:p>
            <a:pPr algn="l" rtl="0">
              <a:lnSpc>
                <a:spcPct val="150000"/>
              </a:lnSpc>
              <a:buNone/>
            </a:pPr>
            <a:r>
              <a:rPr lang="en-US" sz="2300" dirty="0" smtClean="0"/>
              <a:t>.2. heaving to; </a:t>
            </a:r>
          </a:p>
          <a:p>
            <a:pPr algn="l" rtl="0">
              <a:lnSpc>
                <a:spcPct val="150000"/>
              </a:lnSpc>
              <a:buNone/>
            </a:pPr>
            <a:r>
              <a:rPr lang="en-US" sz="2300" dirty="0" smtClean="0"/>
              <a:t>.3. early avoidance of areas of adverse weather and sea conditions; and </a:t>
            </a:r>
          </a:p>
          <a:p>
            <a:pPr algn="l" rtl="0">
              <a:lnSpc>
                <a:spcPct val="150000"/>
              </a:lnSpc>
              <a:buNone/>
            </a:pPr>
            <a:r>
              <a:rPr lang="en-US" sz="2300" dirty="0" smtClean="0"/>
              <a:t>.4. timely ballasting or </a:t>
            </a:r>
            <a:r>
              <a:rPr lang="en-US" sz="2300" dirty="0" err="1" smtClean="0"/>
              <a:t>deballasting</a:t>
            </a:r>
            <a:r>
              <a:rPr lang="en-US" sz="2300" dirty="0" smtClean="0"/>
              <a:t> to improve the </a:t>
            </a:r>
            <a:r>
              <a:rPr lang="en-US" sz="2300" dirty="0" err="1" smtClean="0"/>
              <a:t>behaviour</a:t>
            </a:r>
            <a:r>
              <a:rPr lang="en-US" sz="2300" dirty="0" smtClean="0"/>
              <a:t> of the ship, taking into account the actual stability conditions.</a:t>
            </a:r>
          </a:p>
          <a:p>
            <a:pPr algn="l"/>
            <a:endParaRPr lang="fa-I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Autofit/>
          </a:bodyPr>
          <a:lstStyle/>
          <a:p>
            <a:r>
              <a:rPr lang="en-US" sz="3200" b="1" dirty="0" smtClean="0">
                <a:solidFill>
                  <a:schemeClr val="tx1"/>
                </a:solidFill>
              </a:rPr>
              <a:t>Actions when cargo shifted</a:t>
            </a:r>
            <a:r>
              <a:rPr lang="en-US" sz="3200" dirty="0" smtClean="0">
                <a:solidFill>
                  <a:schemeClr val="tx1"/>
                </a:solidFill>
              </a:rPr>
              <a:t/>
            </a:r>
            <a:br>
              <a:rPr lang="en-US" sz="3200" dirty="0" smtClean="0">
                <a:solidFill>
                  <a:schemeClr val="tx1"/>
                </a:solidFill>
              </a:rPr>
            </a:br>
            <a:endParaRPr lang="fa-IR" sz="3200" dirty="0">
              <a:solidFill>
                <a:schemeClr val="tx1"/>
              </a:solidFill>
            </a:endParaRPr>
          </a:p>
        </p:txBody>
      </p:sp>
      <p:sp>
        <p:nvSpPr>
          <p:cNvPr id="3" name="Content Placeholder 2"/>
          <p:cNvSpPr>
            <a:spLocks noGrp="1"/>
          </p:cNvSpPr>
          <p:nvPr>
            <p:ph sz="quarter" idx="1"/>
          </p:nvPr>
        </p:nvSpPr>
        <p:spPr>
          <a:xfrm>
            <a:off x="301752" y="1527048"/>
            <a:ext cx="8503920" cy="4873752"/>
          </a:xfrm>
        </p:spPr>
        <p:txBody>
          <a:bodyPr>
            <a:normAutofit fontScale="92500" lnSpcReduction="10000"/>
          </a:bodyPr>
          <a:lstStyle/>
          <a:p>
            <a:pPr algn="l" rtl="0">
              <a:lnSpc>
                <a:spcPct val="150000"/>
              </a:lnSpc>
              <a:buNone/>
            </a:pPr>
            <a:r>
              <a:rPr lang="en-US" sz="2400" dirty="0" smtClean="0"/>
              <a:t>.1. Alterations of course to reduce accelerations; </a:t>
            </a:r>
          </a:p>
          <a:p>
            <a:pPr algn="l" rtl="0">
              <a:lnSpc>
                <a:spcPct val="150000"/>
              </a:lnSpc>
              <a:buNone/>
            </a:pPr>
            <a:r>
              <a:rPr lang="en-US" sz="2400" i="1" dirty="0" smtClean="0"/>
              <a:t>.2</a:t>
            </a:r>
            <a:r>
              <a:rPr lang="en-US" sz="2400" dirty="0" smtClean="0"/>
              <a:t>. Reductions of speed to reduce accelerations and vibration; </a:t>
            </a:r>
          </a:p>
          <a:p>
            <a:pPr algn="l" rtl="0">
              <a:lnSpc>
                <a:spcPct val="150000"/>
              </a:lnSpc>
              <a:buNone/>
            </a:pPr>
            <a:r>
              <a:rPr lang="en-US" sz="2400" i="1" dirty="0" smtClean="0"/>
              <a:t>.3</a:t>
            </a:r>
            <a:r>
              <a:rPr lang="en-US" sz="2400" dirty="0" smtClean="0"/>
              <a:t>. Monitoring the integrity of the ship; </a:t>
            </a:r>
          </a:p>
          <a:p>
            <a:pPr algn="l" rtl="0">
              <a:lnSpc>
                <a:spcPct val="150000"/>
              </a:lnSpc>
              <a:buNone/>
            </a:pPr>
            <a:r>
              <a:rPr lang="en-US" sz="2400" i="1" dirty="0" smtClean="0"/>
              <a:t>.4</a:t>
            </a:r>
            <a:r>
              <a:rPr lang="en-US" sz="2400" dirty="0" smtClean="0"/>
              <a:t>. Re-stowing or re-securing the cargo and, where possible, increasing the friction; and </a:t>
            </a:r>
          </a:p>
          <a:p>
            <a:pPr algn="l" rtl="0">
              <a:lnSpc>
                <a:spcPct val="150000"/>
              </a:lnSpc>
              <a:buNone/>
            </a:pPr>
            <a:r>
              <a:rPr lang="en-US" sz="2400" i="1" dirty="0" smtClean="0"/>
              <a:t>.5</a:t>
            </a:r>
            <a:r>
              <a:rPr lang="en-US" sz="2400" dirty="0" smtClean="0"/>
              <a:t>. Diversion of route in order to seek shelter or improved weather and sea conditions. </a:t>
            </a:r>
          </a:p>
          <a:p>
            <a:pPr algn="l" rtl="0">
              <a:lnSpc>
                <a:spcPct val="150000"/>
              </a:lnSpc>
              <a:buNone/>
            </a:pPr>
            <a:r>
              <a:rPr lang="en-US" sz="2400" dirty="0" smtClean="0"/>
              <a:t>6. Tank ballasting or de-ballasting operations should be considered only if the ship has adequate stability. </a:t>
            </a:r>
          </a:p>
          <a:p>
            <a:pPr algn="l">
              <a:lnSpc>
                <a:spcPct val="150000"/>
              </a:lnSpc>
              <a:buNone/>
            </a:pPr>
            <a:endParaRPr lang="fa-I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solidFill>
              </a:rPr>
              <a:t>New amendments to MARPOL Annex V</a:t>
            </a:r>
            <a:endParaRPr lang="fa-IR" dirty="0"/>
          </a:p>
        </p:txBody>
      </p:sp>
      <p:sp>
        <p:nvSpPr>
          <p:cNvPr id="3" name="Content Placeholder 2"/>
          <p:cNvSpPr>
            <a:spLocks noGrp="1"/>
          </p:cNvSpPr>
          <p:nvPr>
            <p:ph sz="quarter" idx="1"/>
          </p:nvPr>
        </p:nvSpPr>
        <p:spPr>
          <a:xfrm>
            <a:off x="301752" y="1527048"/>
            <a:ext cx="8503920" cy="4949952"/>
          </a:xfrm>
        </p:spPr>
        <p:txBody>
          <a:bodyPr>
            <a:normAutofit fontScale="92500" lnSpcReduction="10000"/>
          </a:bodyPr>
          <a:lstStyle/>
          <a:p>
            <a:pPr algn="just" rtl="0"/>
            <a:r>
              <a:rPr lang="en-US" sz="2800" dirty="0" smtClean="0"/>
              <a:t>From 1 Jan 2015 the shipper should provide a complete classification for the cargo to be shipped.</a:t>
            </a:r>
          </a:p>
          <a:p>
            <a:pPr algn="just" rtl="0">
              <a:buNone/>
            </a:pPr>
            <a:r>
              <a:rPr lang="en-US" sz="2800" dirty="0" smtClean="0"/>
              <a:t> </a:t>
            </a:r>
          </a:p>
          <a:p>
            <a:pPr algn="just" rtl="0"/>
            <a:r>
              <a:rPr lang="en-US" sz="2800" dirty="0" smtClean="0"/>
              <a:t>The shipper must also declare whether the cargo is HME or not to the port state authorities in the port of loading and unloading.</a:t>
            </a:r>
          </a:p>
          <a:p>
            <a:pPr algn="just" rtl="0">
              <a:buNone/>
            </a:pPr>
            <a:endParaRPr lang="en-US" sz="2800" dirty="0" smtClean="0"/>
          </a:p>
          <a:p>
            <a:pPr algn="just" rtl="0">
              <a:lnSpc>
                <a:spcPct val="120000"/>
              </a:lnSpc>
            </a:pPr>
            <a:r>
              <a:rPr lang="en-US" sz="2600" dirty="0" smtClean="0"/>
              <a:t>As per IMSBC section 4.2; The shipper shall provide the master or his representative with appropriate information on the cargo sufficiently in advance of loading to enable the precautions which may be necessary for proper stowage and safe carriage of the cargo to be put into effect.</a:t>
            </a:r>
            <a:endParaRPr lang="fa-IR" sz="2600"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FUMIGATION</a:t>
            </a:r>
            <a:endParaRPr lang="fa-IR" dirty="0">
              <a:solidFill>
                <a:schemeClr val="tx1"/>
              </a:solidFill>
            </a:endParaRPr>
          </a:p>
        </p:txBody>
      </p:sp>
      <p:sp>
        <p:nvSpPr>
          <p:cNvPr id="3" name="Content Placeholder 2"/>
          <p:cNvSpPr>
            <a:spLocks noGrp="1"/>
          </p:cNvSpPr>
          <p:nvPr>
            <p:ph sz="quarter" idx="1"/>
          </p:nvPr>
        </p:nvSpPr>
        <p:spPr>
          <a:xfrm>
            <a:off x="301752" y="1527048"/>
            <a:ext cx="8503920" cy="5102352"/>
          </a:xfrm>
        </p:spPr>
        <p:txBody>
          <a:bodyPr>
            <a:normAutofit fontScale="62500" lnSpcReduction="20000"/>
          </a:bodyPr>
          <a:lstStyle/>
          <a:p>
            <a:pPr algn="just" rtl="0">
              <a:buNone/>
            </a:pPr>
            <a:r>
              <a:rPr lang="en-US" sz="3200" b="1" dirty="0" smtClean="0"/>
              <a:t>Preparations</a:t>
            </a:r>
            <a:endParaRPr lang="en-US" sz="3200" dirty="0" smtClean="0"/>
          </a:p>
          <a:p>
            <a:pPr algn="just" rtl="0"/>
            <a:r>
              <a:rPr lang="en-US" dirty="0" smtClean="0"/>
              <a:t>A thorough cleaning of cargo spaces after discharge.</a:t>
            </a:r>
          </a:p>
          <a:p>
            <a:pPr algn="just" rtl="0">
              <a:lnSpc>
                <a:spcPct val="120000"/>
              </a:lnSpc>
            </a:pPr>
            <a:r>
              <a:rPr lang="en-US" dirty="0" smtClean="0"/>
              <a:t>Box beams, stiffeners, deck girders, pipe casings, bilge wells, strum boxes etc, are cleaned thoroughly from cargo residues.</a:t>
            </a:r>
          </a:p>
          <a:p>
            <a:pPr algn="just" rtl="0">
              <a:lnSpc>
                <a:spcPct val="120000"/>
              </a:lnSpc>
            </a:pPr>
            <a:r>
              <a:rPr lang="en-US" dirty="0" smtClean="0"/>
              <a:t>Cargo spaces to be air tight.</a:t>
            </a:r>
          </a:p>
          <a:p>
            <a:pPr algn="just" rtl="0">
              <a:lnSpc>
                <a:spcPct val="120000"/>
              </a:lnSpc>
            </a:pPr>
            <a:r>
              <a:rPr lang="en-US" dirty="0" smtClean="0"/>
              <a:t>All compartments, accommodations, store rooms to be available to the fumigators. </a:t>
            </a:r>
          </a:p>
          <a:p>
            <a:pPr algn="just" rtl="0">
              <a:lnSpc>
                <a:spcPct val="120000"/>
              </a:lnSpc>
            </a:pPr>
            <a:r>
              <a:rPr lang="en-US" dirty="0" smtClean="0"/>
              <a:t>They should be opened internally, but outside doors locked.</a:t>
            </a:r>
          </a:p>
          <a:p>
            <a:pPr algn="just" rtl="0">
              <a:lnSpc>
                <a:spcPct val="120000"/>
              </a:lnSpc>
            </a:pPr>
            <a:r>
              <a:rPr lang="en-US" dirty="0" smtClean="0"/>
              <a:t>Food staffs must be removed unless permitted by fumigators.</a:t>
            </a:r>
          </a:p>
          <a:p>
            <a:pPr algn="just" rtl="0">
              <a:lnSpc>
                <a:spcPct val="120000"/>
              </a:lnSpc>
            </a:pPr>
            <a:r>
              <a:rPr lang="en-US" dirty="0" smtClean="0"/>
              <a:t>The ship has been prepared as required by the fumigator.</a:t>
            </a:r>
          </a:p>
          <a:p>
            <a:pPr algn="just" rtl="0">
              <a:lnSpc>
                <a:spcPct val="120000"/>
              </a:lnSpc>
            </a:pPr>
            <a:r>
              <a:rPr lang="en-US" dirty="0" smtClean="0"/>
              <a:t>Watchmen posted to prevent unauthorized boarding.</a:t>
            </a:r>
          </a:p>
          <a:p>
            <a:pPr algn="just" rtl="0">
              <a:lnSpc>
                <a:spcPct val="120000"/>
              </a:lnSpc>
            </a:pPr>
            <a:r>
              <a:rPr lang="en-US" dirty="0" smtClean="0"/>
              <a:t>Warning notices posted on gangway and entrances of the accommodation.</a:t>
            </a:r>
          </a:p>
          <a:p>
            <a:pPr algn="just" rtl="0">
              <a:lnSpc>
                <a:spcPct val="120000"/>
              </a:lnSpc>
            </a:pPr>
            <a:r>
              <a:rPr lang="en-US" dirty="0" smtClean="0"/>
              <a:t>All crews to be landed ashore during the fumigation period.</a:t>
            </a:r>
          </a:p>
          <a:p>
            <a:pPr algn="just" rtl="0">
              <a:lnSpc>
                <a:spcPct val="120000"/>
              </a:lnSpc>
            </a:pPr>
            <a:r>
              <a:rPr lang="en-US" dirty="0" smtClean="0"/>
              <a:t>A complete search to be carried out for any crew or person left onboard and a certificate is given by master, countersigned by fumigator to this respect.</a:t>
            </a:r>
          </a:p>
          <a:p>
            <a:pPr algn="just" rtl="0">
              <a:lnSpc>
                <a:spcPct val="120000"/>
              </a:lnSpc>
            </a:pPr>
            <a:r>
              <a:rPr lang="en-US" dirty="0" smtClean="0"/>
              <a:t>All blowers, air cons, fans in holds and accommodations to be switched off. The generators may be shut off for the fumigation period.</a:t>
            </a:r>
            <a:br>
              <a:rPr lang="en-US" dirty="0" smtClean="0"/>
            </a:br>
            <a:r>
              <a:rPr lang="en-US" dirty="0" smtClean="0"/>
              <a:t> </a:t>
            </a:r>
          </a:p>
          <a:p>
            <a:pPr algn="just"/>
            <a:endParaRPr lang="fa-IR"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FUMIGATION</a:t>
            </a:r>
            <a:endParaRPr lang="fa-IR" dirty="0"/>
          </a:p>
        </p:txBody>
      </p:sp>
      <p:sp>
        <p:nvSpPr>
          <p:cNvPr id="3" name="Content Placeholder 2"/>
          <p:cNvSpPr>
            <a:spLocks noGrp="1"/>
          </p:cNvSpPr>
          <p:nvPr>
            <p:ph sz="quarter" idx="1"/>
          </p:nvPr>
        </p:nvSpPr>
        <p:spPr>
          <a:xfrm>
            <a:off x="301752" y="1527048"/>
            <a:ext cx="8503920" cy="5102352"/>
          </a:xfrm>
        </p:spPr>
        <p:txBody>
          <a:bodyPr>
            <a:normAutofit fontScale="62500" lnSpcReduction="20000"/>
          </a:bodyPr>
          <a:lstStyle/>
          <a:p>
            <a:pPr algn="l" rtl="0"/>
            <a:r>
              <a:rPr lang="en-US" sz="4200" b="1" dirty="0" smtClean="0"/>
              <a:t>Procedures</a:t>
            </a:r>
            <a:endParaRPr lang="en-US" sz="4200" dirty="0" smtClean="0"/>
          </a:p>
          <a:p>
            <a:pPr algn="l" rtl="0"/>
            <a:r>
              <a:rPr lang="en-US" dirty="0" smtClean="0"/>
              <a:t>Fumigation is carried out to disinfest the ship, cargo holds and accommodations.</a:t>
            </a:r>
          </a:p>
          <a:p>
            <a:pPr algn="l" rtl="0"/>
            <a:r>
              <a:rPr lang="en-US" dirty="0" smtClean="0"/>
              <a:t>Strong toxicants are used.</a:t>
            </a:r>
          </a:p>
          <a:p>
            <a:pPr algn="l" rtl="0"/>
            <a:r>
              <a:rPr lang="en-US" dirty="0" smtClean="0"/>
              <a:t>Fumigants are applied as solid or liquid but act as gases.</a:t>
            </a:r>
          </a:p>
          <a:p>
            <a:pPr algn="l" rtl="0"/>
            <a:r>
              <a:rPr lang="en-US" dirty="0" smtClean="0"/>
              <a:t>No pesticides to be applied on human or animal foods without professional’s advice.</a:t>
            </a:r>
          </a:p>
          <a:p>
            <a:pPr algn="l" rtl="0"/>
            <a:r>
              <a:rPr lang="en-US" dirty="0" smtClean="0"/>
              <a:t>After all preparation and precautions, fumigant is released and the ship kept under gas for at least two hours for empty ship and four hours for loaded ship.</a:t>
            </a:r>
          </a:p>
          <a:p>
            <a:pPr algn="l" rtl="0"/>
            <a:r>
              <a:rPr lang="en-US" dirty="0" smtClean="0"/>
              <a:t>Entry to be made in fumigated spaces in an extreme emergency. </a:t>
            </a:r>
          </a:p>
          <a:p>
            <a:pPr algn="l" rtl="0"/>
            <a:r>
              <a:rPr lang="en-US" dirty="0" smtClean="0"/>
              <a:t>People must be wearing protective equipment, breathing apparatus and safety harness ….</a:t>
            </a:r>
            <a:br>
              <a:rPr lang="en-US" dirty="0" smtClean="0"/>
            </a:br>
            <a:r>
              <a:rPr lang="en-US" dirty="0" smtClean="0"/>
              <a:t>As per the fumigators, when the ship is disinfested adequately,  Fumigator is to inform master.</a:t>
            </a:r>
          </a:p>
          <a:p>
            <a:pPr algn="l" rtl="0"/>
            <a:r>
              <a:rPr lang="en-US" dirty="0" smtClean="0"/>
              <a:t>With assistance of necessary crew, they will gas free the ship.</a:t>
            </a:r>
          </a:p>
          <a:p>
            <a:pPr algn="l" rtl="0"/>
            <a:r>
              <a:rPr lang="en-US" dirty="0" smtClean="0"/>
              <a:t>Engine personnel to start generator, ventilation fans.</a:t>
            </a:r>
          </a:p>
          <a:p>
            <a:pPr algn="l" rtl="0"/>
            <a:r>
              <a:rPr lang="en-US" dirty="0" smtClean="0"/>
              <a:t>The must be wearing sufficient protective clothing with breathing apparatus.</a:t>
            </a:r>
          </a:p>
          <a:p>
            <a:pPr algn="l" rtl="0"/>
            <a:r>
              <a:rPr lang="en-US" dirty="0" smtClean="0"/>
              <a:t>When the ship is gas free and safe for reoccupy, a test of all spaces to be made for toxic gases and oxygen content.</a:t>
            </a:r>
          </a:p>
          <a:p>
            <a:pPr algn="l" rtl="0"/>
            <a:r>
              <a:rPr lang="en-US" dirty="0" smtClean="0"/>
              <a:t>A gas free certificate is to be issued by fumigators stating that the ship is free of toxic gases and safe for re-occupancy.</a:t>
            </a:r>
            <a:br>
              <a:rPr lang="en-US" dirty="0" smtClean="0"/>
            </a:br>
            <a:r>
              <a:rPr lang="en-US" dirty="0" smtClean="0"/>
              <a:t> </a:t>
            </a:r>
          </a:p>
          <a:p>
            <a:pPr algn="l"/>
            <a:endParaRPr lang="fa-IR"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12648"/>
            <a:ext cx="8534400" cy="758952"/>
          </a:xfrm>
        </p:spPr>
        <p:txBody>
          <a:bodyPr>
            <a:normAutofit fontScale="90000"/>
          </a:bodyPr>
          <a:lstStyle/>
          <a:p>
            <a:r>
              <a:rPr lang="en-US" b="1" dirty="0" smtClean="0">
                <a:solidFill>
                  <a:schemeClr val="tx1"/>
                </a:solidFill>
              </a:rPr>
              <a:t>LOADING IMDG CONTAINERS</a:t>
            </a:r>
            <a:r>
              <a:rPr lang="en-US" dirty="0" smtClean="0">
                <a:solidFill>
                  <a:schemeClr val="tx1"/>
                </a:solidFill>
              </a:rPr>
              <a:t/>
            </a:r>
            <a:br>
              <a:rPr lang="en-US" dirty="0" smtClean="0">
                <a:solidFill>
                  <a:schemeClr val="tx1"/>
                </a:solidFill>
              </a:rPr>
            </a:br>
            <a:endParaRPr lang="fa-IR" dirty="0">
              <a:solidFill>
                <a:schemeClr val="tx1"/>
              </a:solidFill>
            </a:endParaRPr>
          </a:p>
        </p:txBody>
      </p:sp>
      <p:sp>
        <p:nvSpPr>
          <p:cNvPr id="3" name="Content Placeholder 2"/>
          <p:cNvSpPr>
            <a:spLocks noGrp="1"/>
          </p:cNvSpPr>
          <p:nvPr>
            <p:ph sz="quarter" idx="1"/>
          </p:nvPr>
        </p:nvSpPr>
        <p:spPr>
          <a:xfrm>
            <a:off x="301752" y="1447800"/>
            <a:ext cx="8503920" cy="5102352"/>
          </a:xfrm>
        </p:spPr>
        <p:txBody>
          <a:bodyPr>
            <a:normAutofit fontScale="55000" lnSpcReduction="20000"/>
          </a:bodyPr>
          <a:lstStyle/>
          <a:p>
            <a:pPr algn="l" rtl="0">
              <a:lnSpc>
                <a:spcPct val="120000"/>
              </a:lnSpc>
            </a:pPr>
            <a:r>
              <a:rPr lang="en-US" dirty="0" smtClean="0"/>
              <a:t>Check DG note, DG manifests are provided.</a:t>
            </a:r>
          </a:p>
          <a:p>
            <a:pPr algn="l" rtl="0">
              <a:lnSpc>
                <a:spcPct val="120000"/>
              </a:lnSpc>
            </a:pPr>
            <a:r>
              <a:rPr lang="en-US" dirty="0" smtClean="0"/>
              <a:t>Vessel to be given proposed stowage plan.</a:t>
            </a:r>
          </a:p>
          <a:p>
            <a:pPr algn="l" rtl="0">
              <a:lnSpc>
                <a:spcPct val="120000"/>
              </a:lnSpc>
            </a:pPr>
            <a:r>
              <a:rPr lang="en-US" dirty="0" smtClean="0"/>
              <a:t>Check if segregation requirements are met.</a:t>
            </a:r>
          </a:p>
          <a:p>
            <a:pPr algn="l" rtl="0">
              <a:lnSpc>
                <a:spcPct val="120000"/>
              </a:lnSpc>
            </a:pPr>
            <a:r>
              <a:rPr lang="en-US" dirty="0" smtClean="0"/>
              <a:t>Check marking, labeling and </a:t>
            </a:r>
            <a:r>
              <a:rPr lang="en-US" dirty="0" err="1" smtClean="0"/>
              <a:t>placarding</a:t>
            </a:r>
            <a:r>
              <a:rPr lang="en-US" dirty="0" smtClean="0"/>
              <a:t> of the containers are in good condition.</a:t>
            </a:r>
          </a:p>
          <a:p>
            <a:pPr algn="l" rtl="0">
              <a:lnSpc>
                <a:spcPct val="120000"/>
              </a:lnSpc>
            </a:pPr>
            <a:r>
              <a:rPr lang="en-US" dirty="0" smtClean="0"/>
              <a:t>Damaged or leaked containers will not be accepted.</a:t>
            </a:r>
          </a:p>
          <a:p>
            <a:pPr algn="l" rtl="0">
              <a:lnSpc>
                <a:spcPct val="120000"/>
              </a:lnSpc>
            </a:pPr>
            <a:r>
              <a:rPr lang="en-US" dirty="0" smtClean="0"/>
              <a:t>Keep combustible materials away from sources of ignition.</a:t>
            </a:r>
          </a:p>
          <a:p>
            <a:pPr algn="l" rtl="0">
              <a:lnSpc>
                <a:spcPct val="120000"/>
              </a:lnSpc>
            </a:pPr>
            <a:r>
              <a:rPr lang="en-US" dirty="0" smtClean="0"/>
              <a:t>Stow in places not liable to damage or heating.</a:t>
            </a:r>
          </a:p>
          <a:p>
            <a:pPr algn="l" rtl="0">
              <a:lnSpc>
                <a:spcPct val="120000"/>
              </a:lnSpc>
            </a:pPr>
            <a:r>
              <a:rPr lang="en-US" dirty="0" smtClean="0"/>
              <a:t>Stow in a position so that the contents may be moved/jettisoned in case of any emergency. </a:t>
            </a:r>
          </a:p>
          <a:p>
            <a:pPr algn="l" rtl="0">
              <a:lnSpc>
                <a:spcPct val="120000"/>
              </a:lnSpc>
            </a:pPr>
            <a:r>
              <a:rPr lang="en-US" dirty="0" smtClean="0"/>
              <a:t>Naked lights and smoking is prohibited in or near DG areas.</a:t>
            </a:r>
          </a:p>
          <a:p>
            <a:pPr algn="l" rtl="0">
              <a:lnSpc>
                <a:spcPct val="120000"/>
              </a:lnSpc>
            </a:pPr>
            <a:r>
              <a:rPr lang="en-US" dirty="0" smtClean="0"/>
              <a:t>Fire fighting appliances are kept ready to deal with possible fire.</a:t>
            </a:r>
          </a:p>
          <a:p>
            <a:pPr algn="l" rtl="0">
              <a:lnSpc>
                <a:spcPct val="120000"/>
              </a:lnSpc>
            </a:pPr>
            <a:r>
              <a:rPr lang="en-US" dirty="0" smtClean="0"/>
              <a:t>Protective clothing and SCBA sets to be available.</a:t>
            </a:r>
          </a:p>
          <a:p>
            <a:pPr algn="l" rtl="0">
              <a:lnSpc>
                <a:spcPct val="120000"/>
              </a:lnSpc>
            </a:pPr>
            <a:r>
              <a:rPr lang="en-US" dirty="0" smtClean="0"/>
              <a:t>Bunkering, hot work, use of radar or radio transmitters to be stopped, especially if the cargoes are explosive type.</a:t>
            </a:r>
          </a:p>
          <a:p>
            <a:pPr algn="l" rtl="0">
              <a:lnSpc>
                <a:spcPct val="120000"/>
              </a:lnSpc>
            </a:pPr>
            <a:r>
              <a:rPr lang="en-US" dirty="0" smtClean="0"/>
              <a:t>If possible, the operation to be in daylight hours. At night, adequate lightings to be provided.</a:t>
            </a:r>
          </a:p>
          <a:p>
            <a:pPr algn="l" rtl="0">
              <a:lnSpc>
                <a:spcPct val="120000"/>
              </a:lnSpc>
            </a:pPr>
            <a:r>
              <a:rPr lang="en-US" dirty="0" smtClean="0"/>
              <a:t>Ambient temperature in relation to the flash point to be taken into account.</a:t>
            </a:r>
          </a:p>
          <a:p>
            <a:pPr algn="l" rtl="0">
              <a:lnSpc>
                <a:spcPct val="120000"/>
              </a:lnSpc>
            </a:pPr>
            <a:r>
              <a:rPr lang="en-US" dirty="0" smtClean="0"/>
              <a:t>Any spillage to be carefully dealt with, taking into consideration the nature of the substance.</a:t>
            </a:r>
          </a:p>
          <a:p>
            <a:pPr algn="l" rtl="0">
              <a:lnSpc>
                <a:spcPct val="120000"/>
              </a:lnSpc>
            </a:pPr>
            <a:r>
              <a:rPr lang="en-US" dirty="0" smtClean="0"/>
              <a:t>Consult EMS and MFAG in case of any accident involving DG.</a:t>
            </a:r>
          </a:p>
          <a:p>
            <a:pPr algn="l" rtl="0">
              <a:lnSpc>
                <a:spcPct val="120000"/>
              </a:lnSpc>
            </a:pPr>
            <a:r>
              <a:rPr lang="en-US" dirty="0" smtClean="0"/>
              <a:t>Once containers are loaded, location of DG containers to be counterchecked with the bay plan.</a:t>
            </a:r>
          </a:p>
          <a:p>
            <a:pPr algn="l">
              <a:lnSpc>
                <a:spcPct val="120000"/>
              </a:lnSpc>
            </a:pPr>
            <a:endParaRPr lang="fa-IR"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527048"/>
            <a:ext cx="8503920" cy="5026152"/>
          </a:xfrm>
        </p:spPr>
        <p:txBody>
          <a:bodyPr>
            <a:normAutofit fontScale="70000" lnSpcReduction="20000"/>
          </a:bodyPr>
          <a:lstStyle/>
          <a:p>
            <a:pPr algn="just" rtl="0">
              <a:lnSpc>
                <a:spcPct val="160000"/>
              </a:lnSpc>
            </a:pPr>
            <a:r>
              <a:rPr lang="en-US" dirty="0" smtClean="0"/>
              <a:t>A systematic way to determine and assess risks involved in any type of routine or emergency operation.</a:t>
            </a:r>
          </a:p>
          <a:p>
            <a:pPr algn="just" rtl="0">
              <a:lnSpc>
                <a:spcPct val="160000"/>
              </a:lnSpc>
            </a:pPr>
            <a:r>
              <a:rPr lang="en-US" dirty="0" smtClean="0"/>
              <a:t>Company to provide suitable and sufficient risk assessments involving risks related to health and safety.</a:t>
            </a:r>
          </a:p>
          <a:p>
            <a:pPr algn="just" rtl="0">
              <a:lnSpc>
                <a:spcPct val="160000"/>
              </a:lnSpc>
            </a:pPr>
            <a:r>
              <a:rPr lang="en-US" dirty="0" smtClean="0"/>
              <a:t>A continuous process and under constant review.</a:t>
            </a:r>
          </a:p>
          <a:p>
            <a:pPr algn="just" rtl="0">
              <a:lnSpc>
                <a:spcPct val="160000"/>
              </a:lnSpc>
            </a:pPr>
            <a:r>
              <a:rPr lang="en-US" dirty="0" smtClean="0"/>
              <a:t>The risk should be assessed before the work begins on any task for which no valid risk assessment exists.</a:t>
            </a:r>
          </a:p>
          <a:p>
            <a:pPr algn="just" rtl="0">
              <a:lnSpc>
                <a:spcPct val="160000"/>
              </a:lnSpc>
            </a:pPr>
            <a:r>
              <a:rPr lang="en-US" dirty="0" smtClean="0"/>
              <a:t>Aim is to minimize accidents and ill health onboard ships.</a:t>
            </a:r>
          </a:p>
          <a:p>
            <a:pPr algn="just" rtl="0">
              <a:lnSpc>
                <a:spcPct val="160000"/>
              </a:lnSpc>
            </a:pPr>
            <a:r>
              <a:rPr lang="en-US" dirty="0" smtClean="0"/>
              <a:t>Assessment should include consideration of existing precautions to control risk such as hot work permit, use of warning signs, restricted access etc.</a:t>
            </a:r>
          </a:p>
          <a:p>
            <a:pPr algn="just">
              <a:lnSpc>
                <a:spcPct val="160000"/>
              </a:lnSpc>
            </a:pPr>
            <a:endParaRPr lang="fa-IR" dirty="0"/>
          </a:p>
        </p:txBody>
      </p:sp>
      <p:sp>
        <p:nvSpPr>
          <p:cNvPr id="4" name="Title 3"/>
          <p:cNvSpPr>
            <a:spLocks noGrp="1"/>
          </p:cNvSpPr>
          <p:nvPr>
            <p:ph type="title"/>
          </p:nvPr>
        </p:nvSpPr>
        <p:spPr>
          <a:xfrm>
            <a:off x="301752" y="765048"/>
            <a:ext cx="8534400" cy="758952"/>
          </a:xfrm>
        </p:spPr>
        <p:txBody>
          <a:bodyPr>
            <a:normAutofit fontScale="90000"/>
          </a:bodyPr>
          <a:lstStyle/>
          <a:p>
            <a:r>
              <a:rPr lang="en-US" sz="3600" b="1" dirty="0" smtClean="0">
                <a:solidFill>
                  <a:schemeClr val="tx1"/>
                </a:solidFill>
              </a:rPr>
              <a:t>Risk assessment</a:t>
            </a:r>
            <a:r>
              <a:rPr lang="en-US" dirty="0" smtClean="0">
                <a:solidFill>
                  <a:schemeClr val="tx1"/>
                </a:solidFill>
              </a:rPr>
              <a:t/>
            </a:r>
            <a:br>
              <a:rPr lang="en-US" dirty="0" smtClean="0">
                <a:solidFill>
                  <a:schemeClr val="tx1"/>
                </a:solidFill>
              </a:rPr>
            </a:br>
            <a:endParaRPr lang="fa-IR" dirty="0">
              <a:solidFill>
                <a:schemeClr val="tx1"/>
              </a:solidFil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374648"/>
            <a:ext cx="8503920" cy="5102352"/>
          </a:xfrm>
        </p:spPr>
        <p:txBody>
          <a:bodyPr>
            <a:noAutofit/>
          </a:bodyPr>
          <a:lstStyle/>
          <a:p>
            <a:pPr algn="l" rtl="0"/>
            <a:r>
              <a:rPr lang="en-US" sz="1600" b="1" dirty="0" smtClean="0"/>
              <a:t>Pro-forma , </a:t>
            </a:r>
            <a:r>
              <a:rPr lang="en-US" sz="1600" dirty="0" smtClean="0"/>
              <a:t>A simple pro-forma may be used to record findings of a risk assessment:</a:t>
            </a:r>
          </a:p>
          <a:p>
            <a:pPr algn="l" rtl="0"/>
            <a:r>
              <a:rPr lang="en-US" sz="1600" dirty="0" smtClean="0"/>
              <a:t> Work activity</a:t>
            </a:r>
          </a:p>
          <a:p>
            <a:pPr algn="l" rtl="0"/>
            <a:r>
              <a:rPr lang="en-US" sz="1600" dirty="0" smtClean="0"/>
              <a:t>Hazard(s)</a:t>
            </a:r>
          </a:p>
          <a:p>
            <a:pPr algn="l" rtl="0"/>
            <a:r>
              <a:rPr lang="en-US" sz="1600" dirty="0" smtClean="0"/>
              <a:t>Controls in place</a:t>
            </a:r>
          </a:p>
          <a:p>
            <a:pPr algn="l" rtl="0"/>
            <a:r>
              <a:rPr lang="en-US" sz="1600" dirty="0" smtClean="0"/>
              <a:t>Personnel at risk</a:t>
            </a:r>
          </a:p>
          <a:p>
            <a:pPr algn="l" rtl="0"/>
            <a:r>
              <a:rPr lang="en-US" sz="1600" dirty="0" smtClean="0"/>
              <a:t>Likelihood of harm</a:t>
            </a:r>
          </a:p>
          <a:p>
            <a:pPr algn="l" rtl="0"/>
            <a:r>
              <a:rPr lang="en-US" sz="1600" dirty="0" smtClean="0"/>
              <a:t>Severity of harm</a:t>
            </a:r>
          </a:p>
          <a:p>
            <a:pPr algn="l" rtl="0"/>
            <a:r>
              <a:rPr lang="en-US" sz="1600" dirty="0" smtClean="0"/>
              <a:t>Risk levels</a:t>
            </a:r>
          </a:p>
          <a:p>
            <a:pPr algn="l" rtl="0"/>
            <a:r>
              <a:rPr lang="en-US" sz="1600" dirty="0" smtClean="0"/>
              <a:t>Actions to be taken</a:t>
            </a:r>
          </a:p>
          <a:p>
            <a:pPr algn="l" rtl="0"/>
            <a:r>
              <a:rPr lang="en-US" sz="1600" dirty="0" smtClean="0"/>
              <a:t>Administrative details</a:t>
            </a:r>
          </a:p>
          <a:p>
            <a:pPr algn="l" rtl="0"/>
            <a:r>
              <a:rPr lang="en-US" sz="1600" dirty="0" smtClean="0"/>
              <a:t> </a:t>
            </a:r>
            <a:r>
              <a:rPr lang="en-US" sz="1600" b="1" dirty="0" smtClean="0"/>
              <a:t>Elements:</a:t>
            </a:r>
            <a:endParaRPr lang="en-US" sz="1600" dirty="0" smtClean="0"/>
          </a:p>
          <a:p>
            <a:pPr algn="l" rtl="0"/>
            <a:r>
              <a:rPr lang="en-US" sz="1600" dirty="0" smtClean="0"/>
              <a:t>The main elements of risk assessment may be as follows:</a:t>
            </a:r>
          </a:p>
          <a:p>
            <a:pPr algn="l" rtl="0"/>
            <a:r>
              <a:rPr lang="en-US" sz="1600" dirty="0" smtClean="0"/>
              <a:t>Classify work activities.</a:t>
            </a:r>
          </a:p>
          <a:p>
            <a:pPr algn="l" rtl="0"/>
            <a:r>
              <a:rPr lang="en-US" sz="1600" dirty="0" smtClean="0"/>
              <a:t>Identify hazards and personnel at work.</a:t>
            </a:r>
          </a:p>
          <a:p>
            <a:pPr algn="l" rtl="0"/>
            <a:r>
              <a:rPr lang="en-US" sz="1600" dirty="0" smtClean="0"/>
              <a:t>Determine risks.</a:t>
            </a:r>
          </a:p>
          <a:p>
            <a:pPr algn="l" rtl="0"/>
            <a:r>
              <a:rPr lang="en-US" sz="1600" dirty="0" smtClean="0"/>
              <a:t>Decide if risks are tolerable.</a:t>
            </a:r>
          </a:p>
          <a:p>
            <a:pPr algn="l" rtl="0"/>
            <a:r>
              <a:rPr lang="en-US" sz="1600" dirty="0" smtClean="0"/>
              <a:t>Prepare action in plan</a:t>
            </a:r>
          </a:p>
          <a:p>
            <a:pPr algn="l" rtl="0"/>
            <a:r>
              <a:rPr lang="en-US" sz="1600" dirty="0" smtClean="0"/>
              <a:t>Review adequacy of action plan.</a:t>
            </a:r>
            <a:endParaRPr lang="en-US" sz="1600" dirty="0"/>
          </a:p>
        </p:txBody>
      </p:sp>
      <p:sp>
        <p:nvSpPr>
          <p:cNvPr id="4" name="Title 3"/>
          <p:cNvSpPr>
            <a:spLocks noGrp="1"/>
          </p:cNvSpPr>
          <p:nvPr>
            <p:ph type="title"/>
          </p:nvPr>
        </p:nvSpPr>
        <p:spPr>
          <a:xfrm>
            <a:off x="381000" y="533400"/>
            <a:ext cx="8534400" cy="758952"/>
          </a:xfrm>
        </p:spPr>
        <p:txBody>
          <a:bodyPr>
            <a:normAutofit fontScale="90000"/>
          </a:bodyPr>
          <a:lstStyle/>
          <a:p>
            <a:r>
              <a:rPr lang="en-US" sz="3600" b="1" dirty="0" smtClean="0">
                <a:solidFill>
                  <a:schemeClr val="tx1"/>
                </a:solidFill>
              </a:rPr>
              <a:t>Risk assessment</a:t>
            </a:r>
            <a:r>
              <a:rPr lang="en-US" dirty="0" smtClean="0">
                <a:solidFill>
                  <a:schemeClr val="tx1"/>
                </a:solidFill>
              </a:rPr>
              <a:t/>
            </a:r>
            <a:br>
              <a:rPr lang="en-US" dirty="0" smtClean="0">
                <a:solidFill>
                  <a:schemeClr val="tx1"/>
                </a:solidFill>
              </a:rPr>
            </a:br>
            <a:endParaRPr lang="fa-IR" dirty="0">
              <a:solidFill>
                <a:schemeClr val="tx1"/>
              </a:solidFill>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Dry docking with full cargo onboard</a:t>
            </a:r>
            <a:endParaRPr lang="fa-IR" dirty="0">
              <a:solidFill>
                <a:schemeClr val="tx1"/>
              </a:solidFill>
            </a:endParaRPr>
          </a:p>
        </p:txBody>
      </p:sp>
      <p:sp>
        <p:nvSpPr>
          <p:cNvPr id="3" name="Content Placeholder 2"/>
          <p:cNvSpPr>
            <a:spLocks noGrp="1"/>
          </p:cNvSpPr>
          <p:nvPr>
            <p:ph sz="quarter" idx="1"/>
          </p:nvPr>
        </p:nvSpPr>
        <p:spPr/>
        <p:txBody>
          <a:bodyPr>
            <a:normAutofit lnSpcReduction="10000"/>
          </a:bodyPr>
          <a:lstStyle/>
          <a:p>
            <a:pPr algn="l" rtl="0">
              <a:lnSpc>
                <a:spcPct val="150000"/>
              </a:lnSpc>
              <a:buNone/>
            </a:pPr>
            <a:r>
              <a:rPr lang="en-US" b="1" dirty="0" smtClean="0"/>
              <a:t>Consideration:</a:t>
            </a:r>
          </a:p>
          <a:p>
            <a:pPr algn="l" rtl="0">
              <a:lnSpc>
                <a:spcPct val="150000"/>
              </a:lnSpc>
            </a:pPr>
            <a:r>
              <a:rPr lang="en-US" dirty="0" smtClean="0"/>
              <a:t>Vessel is subjected to more severe stress and strains than normal dry dock.</a:t>
            </a:r>
          </a:p>
          <a:p>
            <a:pPr algn="l" rtl="0">
              <a:lnSpc>
                <a:spcPct val="150000"/>
              </a:lnSpc>
            </a:pPr>
            <a:r>
              <a:rPr lang="en-US" dirty="0" smtClean="0"/>
              <a:t>Uneven distribution of weight.</a:t>
            </a:r>
          </a:p>
          <a:p>
            <a:pPr algn="l" rtl="0">
              <a:lnSpc>
                <a:spcPct val="150000"/>
              </a:lnSpc>
            </a:pPr>
            <a:r>
              <a:rPr lang="en-US" dirty="0" smtClean="0"/>
              <a:t>Additional weight of the vessel</a:t>
            </a:r>
          </a:p>
          <a:p>
            <a:pPr algn="l" rtl="0">
              <a:lnSpc>
                <a:spcPct val="150000"/>
              </a:lnSpc>
            </a:pPr>
            <a:r>
              <a:rPr lang="en-US" dirty="0" smtClean="0"/>
              <a:t>Unable to achieve required draft for entering </a:t>
            </a:r>
          </a:p>
          <a:p>
            <a:pPr algn="l" rtl="0">
              <a:lnSpc>
                <a:spcPct val="150000"/>
              </a:lnSpc>
            </a:pPr>
            <a:r>
              <a:rPr lang="en-US" dirty="0" smtClean="0"/>
              <a:t>Certain extra precautions to be taken.</a:t>
            </a:r>
          </a:p>
          <a:p>
            <a:pPr algn="l">
              <a:lnSpc>
                <a:spcPct val="150000"/>
              </a:lnSpc>
            </a:pPr>
            <a:endParaRPr lang="fa-IR"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Dry Docking</a:t>
            </a:r>
            <a:endParaRPr lang="fa-IR" sz="3600" b="1" dirty="0">
              <a:solidFill>
                <a:schemeClr val="tx1"/>
              </a:solidFill>
            </a:endParaRPr>
          </a:p>
        </p:txBody>
      </p:sp>
      <p:sp>
        <p:nvSpPr>
          <p:cNvPr id="3" name="Content Placeholder 2"/>
          <p:cNvSpPr>
            <a:spLocks noGrp="1"/>
          </p:cNvSpPr>
          <p:nvPr>
            <p:ph sz="quarter" idx="1"/>
          </p:nvPr>
        </p:nvSpPr>
        <p:spPr>
          <a:xfrm>
            <a:off x="301752" y="1527048"/>
            <a:ext cx="8503920" cy="5026152"/>
          </a:xfrm>
        </p:spPr>
        <p:txBody>
          <a:bodyPr>
            <a:normAutofit fontScale="77500" lnSpcReduction="20000"/>
          </a:bodyPr>
          <a:lstStyle/>
          <a:p>
            <a:pPr algn="just" rtl="0"/>
            <a:r>
              <a:rPr lang="en-US" sz="3100" b="1" dirty="0" smtClean="0"/>
              <a:t>Critical instant, Critical moment</a:t>
            </a:r>
            <a:endParaRPr lang="en-US" sz="3100" dirty="0" smtClean="0"/>
          </a:p>
          <a:p>
            <a:pPr algn="just" rtl="0"/>
            <a:endParaRPr lang="en-US" dirty="0" smtClean="0"/>
          </a:p>
          <a:p>
            <a:pPr algn="just" rtl="0"/>
            <a:r>
              <a:rPr lang="en-US" dirty="0" smtClean="0"/>
              <a:t>It is the moment just before the vessel takes blocks overall.</a:t>
            </a:r>
          </a:p>
          <a:p>
            <a:pPr algn="just" rtl="0"/>
            <a:r>
              <a:rPr lang="en-US" dirty="0" smtClean="0"/>
              <a:t>The up-thrust of bilge block acts on the stern frame.</a:t>
            </a:r>
          </a:p>
          <a:p>
            <a:pPr algn="just" rtl="0"/>
            <a:r>
              <a:rPr lang="en-US" dirty="0" smtClean="0"/>
              <a:t>The up-thrust is maximum at this moment.</a:t>
            </a:r>
          </a:p>
          <a:p>
            <a:pPr algn="just" rtl="0"/>
            <a:r>
              <a:rPr lang="en-US" dirty="0" smtClean="0"/>
              <a:t>It can be calculated by following formula:</a:t>
            </a:r>
          </a:p>
          <a:p>
            <a:pPr algn="just" rtl="0">
              <a:buNone/>
            </a:pPr>
            <a:r>
              <a:rPr lang="en-US" dirty="0" smtClean="0"/>
              <a:t>            </a:t>
            </a:r>
            <a:r>
              <a:rPr lang="en-US" dirty="0" err="1" smtClean="0"/>
              <a:t>P</a:t>
            </a:r>
            <a:r>
              <a:rPr lang="en-US" baseline="-25000" dirty="0" err="1" smtClean="0"/>
              <a:t>max</a:t>
            </a:r>
            <a:r>
              <a:rPr lang="en-US" baseline="-25000" dirty="0" smtClean="0"/>
              <a:t> </a:t>
            </a:r>
            <a:r>
              <a:rPr lang="en-US" dirty="0" smtClean="0"/>
              <a:t>= MCTC X t / l</a:t>
            </a:r>
          </a:p>
          <a:p>
            <a:pPr algn="just" rtl="0">
              <a:buNone/>
            </a:pPr>
            <a:r>
              <a:rPr lang="en-US" dirty="0" smtClean="0"/>
              <a:t>            MCTC = Moment to change trim by 1 cm.</a:t>
            </a:r>
          </a:p>
          <a:p>
            <a:pPr algn="just" rtl="0">
              <a:buNone/>
            </a:pPr>
            <a:r>
              <a:rPr lang="en-US" dirty="0" smtClean="0"/>
              <a:t>            t = Trim in cm.</a:t>
            </a:r>
          </a:p>
          <a:p>
            <a:pPr algn="just" rtl="0">
              <a:buNone/>
            </a:pPr>
            <a:r>
              <a:rPr lang="en-US" dirty="0" smtClean="0"/>
              <a:t>            l = Distance of CF from AP.</a:t>
            </a:r>
          </a:p>
          <a:p>
            <a:pPr algn="just" rtl="0">
              <a:buNone/>
            </a:pPr>
            <a:endParaRPr lang="en-US" dirty="0" smtClean="0"/>
          </a:p>
          <a:p>
            <a:pPr algn="just" rtl="0"/>
            <a:r>
              <a:rPr lang="en-US" dirty="0" smtClean="0"/>
              <a:t>It is called critical instant because maximum loss of GM occurs at this instant.</a:t>
            </a:r>
          </a:p>
          <a:p>
            <a:pPr algn="just" rtl="0"/>
            <a:r>
              <a:rPr lang="en-US" dirty="0" smtClean="0"/>
              <a:t>If GM becomes negative, the ship may capsize or slip from block.</a:t>
            </a:r>
          </a:p>
          <a:p>
            <a:pPr algn="just"/>
            <a:endParaRPr lang="fa-IR"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Dry Docking</a:t>
            </a:r>
            <a:endParaRPr lang="fa-IR" sz="3600" b="1" dirty="0">
              <a:solidFill>
                <a:schemeClr val="tx1"/>
              </a:solidFill>
            </a:endParaRPr>
          </a:p>
        </p:txBody>
      </p:sp>
      <p:sp>
        <p:nvSpPr>
          <p:cNvPr id="3" name="Content Placeholder 2"/>
          <p:cNvSpPr>
            <a:spLocks noGrp="1"/>
          </p:cNvSpPr>
          <p:nvPr>
            <p:ph sz="quarter" idx="1"/>
          </p:nvPr>
        </p:nvSpPr>
        <p:spPr>
          <a:xfrm>
            <a:off x="301752" y="1527048"/>
            <a:ext cx="8503920" cy="5026152"/>
          </a:xfrm>
        </p:spPr>
        <p:txBody>
          <a:bodyPr>
            <a:normAutofit fontScale="55000" lnSpcReduction="20000"/>
          </a:bodyPr>
          <a:lstStyle/>
          <a:p>
            <a:pPr algn="l" rtl="0">
              <a:buNone/>
            </a:pPr>
            <a:r>
              <a:rPr lang="en-US" sz="3600" b="1" dirty="0" smtClean="0"/>
              <a:t>Critical period</a:t>
            </a:r>
          </a:p>
          <a:p>
            <a:pPr algn="l" rtl="0">
              <a:lnSpc>
                <a:spcPct val="120000"/>
              </a:lnSpc>
            </a:pPr>
            <a:r>
              <a:rPr lang="en-US" sz="2800" dirty="0" smtClean="0"/>
              <a:t> </a:t>
            </a:r>
            <a:r>
              <a:rPr lang="en-US" sz="2900" dirty="0" smtClean="0"/>
              <a:t>The period since the keel first touches the block until the vessel takes blocks overall.</a:t>
            </a:r>
          </a:p>
          <a:p>
            <a:pPr algn="l" rtl="0">
              <a:lnSpc>
                <a:spcPct val="120000"/>
              </a:lnSpc>
            </a:pPr>
            <a:r>
              <a:rPr lang="en-US" sz="2900" dirty="0" smtClean="0"/>
              <a:t> An </a:t>
            </a:r>
            <a:r>
              <a:rPr lang="en-US" sz="2900" dirty="0" err="1" smtClean="0"/>
              <a:t>upthrust</a:t>
            </a:r>
            <a:r>
              <a:rPr lang="en-US" sz="2900" dirty="0" smtClean="0"/>
              <a:t> is caused by the blocks, denoted by "P".</a:t>
            </a:r>
          </a:p>
          <a:p>
            <a:pPr algn="l" rtl="0">
              <a:lnSpc>
                <a:spcPct val="120000"/>
              </a:lnSpc>
            </a:pPr>
            <a:r>
              <a:rPr lang="en-US" sz="2900" dirty="0" smtClean="0"/>
              <a:t> P at any instant can be calculated by the following formula:</a:t>
            </a:r>
          </a:p>
          <a:p>
            <a:pPr algn="l" rtl="0">
              <a:lnSpc>
                <a:spcPct val="120000"/>
              </a:lnSpc>
            </a:pPr>
            <a:r>
              <a:rPr lang="en-US" sz="2900" dirty="0" smtClean="0"/>
              <a:t>P = TPC X Change in mean draft in cm.</a:t>
            </a:r>
          </a:p>
          <a:p>
            <a:pPr algn="l" rtl="0">
              <a:lnSpc>
                <a:spcPct val="120000"/>
              </a:lnSpc>
            </a:pPr>
            <a:r>
              <a:rPr lang="en-US" sz="2900" dirty="0" smtClean="0"/>
              <a:t>P is maximum at the instant before vessel takes blocks overall. It can be calculated as:</a:t>
            </a:r>
          </a:p>
          <a:p>
            <a:pPr algn="l" rtl="0">
              <a:lnSpc>
                <a:spcPct val="120000"/>
              </a:lnSpc>
            </a:pPr>
            <a:r>
              <a:rPr lang="en-US" sz="2900" dirty="0" smtClean="0"/>
              <a:t>P = MCTC X t / l        { t = trim in cm, l = dist of CF from AP}</a:t>
            </a:r>
          </a:p>
          <a:p>
            <a:pPr algn="l" rtl="0">
              <a:lnSpc>
                <a:spcPct val="120000"/>
              </a:lnSpc>
            </a:pPr>
            <a:r>
              <a:rPr lang="en-US" sz="2900" dirty="0" smtClean="0"/>
              <a:t> Due to the </a:t>
            </a:r>
            <a:r>
              <a:rPr lang="en-US" sz="2900" dirty="0" err="1" smtClean="0"/>
              <a:t>upthrust</a:t>
            </a:r>
            <a:r>
              <a:rPr lang="en-US" sz="2900" dirty="0" smtClean="0"/>
              <a:t>, the vessel reduces its GM.</a:t>
            </a:r>
          </a:p>
          <a:p>
            <a:pPr algn="l" rtl="0">
              <a:lnSpc>
                <a:spcPct val="120000"/>
              </a:lnSpc>
            </a:pPr>
            <a:r>
              <a:rPr lang="en-US" sz="2900" dirty="0" smtClean="0"/>
              <a:t> The G moves UP, thereby GM is reduced.</a:t>
            </a:r>
          </a:p>
          <a:p>
            <a:pPr algn="l" rtl="0">
              <a:lnSpc>
                <a:spcPct val="120000"/>
              </a:lnSpc>
            </a:pPr>
            <a:r>
              <a:rPr lang="en-US" sz="2900" dirty="0" smtClean="0"/>
              <a:t> M moves down to M', thereby GM is reduced.</a:t>
            </a:r>
          </a:p>
          <a:p>
            <a:pPr algn="l" rtl="0">
              <a:lnSpc>
                <a:spcPct val="120000"/>
              </a:lnSpc>
            </a:pPr>
            <a:r>
              <a:rPr lang="en-US" sz="2900" dirty="0" smtClean="0"/>
              <a:t> Shift of G (Center of gravity) or M (Transverse </a:t>
            </a:r>
            <a:r>
              <a:rPr lang="en-US" sz="2900" dirty="0" err="1" smtClean="0"/>
              <a:t>metacenter</a:t>
            </a:r>
            <a:r>
              <a:rPr lang="en-US" sz="2900" dirty="0" smtClean="0"/>
              <a:t>) may be calculated as:</a:t>
            </a:r>
          </a:p>
          <a:p>
            <a:pPr algn="l" rtl="0">
              <a:lnSpc>
                <a:spcPct val="120000"/>
              </a:lnSpc>
              <a:buNone/>
            </a:pPr>
            <a:r>
              <a:rPr lang="en-US" sz="2900" dirty="0" smtClean="0"/>
              <a:t>        GG' = (P X KG)/(W - P) ,  MM' = (P X KM)/W</a:t>
            </a:r>
          </a:p>
          <a:p>
            <a:pPr algn="l" rtl="0">
              <a:lnSpc>
                <a:spcPct val="120000"/>
              </a:lnSpc>
            </a:pPr>
            <a:r>
              <a:rPr lang="en-US" sz="2900" dirty="0" smtClean="0"/>
              <a:t> The danger is, due to subsequent loss of GM, the vessel may lose positive stability and may capsize.</a:t>
            </a:r>
          </a:p>
          <a:p>
            <a:pPr algn="l" rtl="0">
              <a:lnSpc>
                <a:spcPct val="120000"/>
              </a:lnSpc>
            </a:pPr>
            <a:r>
              <a:rPr lang="en-US" sz="2900" dirty="0" smtClean="0"/>
              <a:t> Maximum loss of GM to be calculated beforehand.</a:t>
            </a:r>
          </a:p>
          <a:p>
            <a:pPr algn="l" rtl="0">
              <a:lnSpc>
                <a:spcPct val="120000"/>
              </a:lnSpc>
            </a:pPr>
            <a:r>
              <a:rPr lang="en-US" sz="2900" dirty="0" smtClean="0"/>
              <a:t> It is dangerous if negative GM occurs in dry dock.   </a:t>
            </a:r>
            <a:endParaRPr lang="en-US" sz="2900"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sz="3200" b="1" dirty="0" smtClean="0">
                <a:solidFill>
                  <a:schemeClr val="tx1"/>
                </a:solidFill>
              </a:rPr>
              <a:t>Survey During Dry Docking</a:t>
            </a:r>
            <a:endParaRPr lang="fa-IR" dirty="0"/>
          </a:p>
        </p:txBody>
      </p:sp>
      <p:sp>
        <p:nvSpPr>
          <p:cNvPr id="3" name="Content Placeholder 2"/>
          <p:cNvSpPr>
            <a:spLocks noGrp="1"/>
          </p:cNvSpPr>
          <p:nvPr>
            <p:ph sz="quarter" idx="1"/>
          </p:nvPr>
        </p:nvSpPr>
        <p:spPr>
          <a:xfrm>
            <a:off x="301752" y="1527048"/>
            <a:ext cx="8689848" cy="5178552"/>
          </a:xfrm>
        </p:spPr>
        <p:txBody>
          <a:bodyPr>
            <a:normAutofit fontScale="62500" lnSpcReduction="20000"/>
          </a:bodyPr>
          <a:lstStyle/>
          <a:p>
            <a:pPr algn="l" rtl="0">
              <a:buNone/>
            </a:pPr>
            <a:r>
              <a:rPr lang="en-US" sz="2900" b="1" dirty="0" smtClean="0"/>
              <a:t>Docking survey</a:t>
            </a:r>
            <a:endParaRPr lang="en-US" sz="2900" dirty="0" smtClean="0"/>
          </a:p>
          <a:p>
            <a:pPr algn="l" rtl="0"/>
            <a:r>
              <a:rPr lang="en-US" dirty="0" smtClean="0"/>
              <a:t> Interval not exceeding 2½ years.</a:t>
            </a:r>
          </a:p>
          <a:p>
            <a:pPr algn="l" rtl="0"/>
            <a:r>
              <a:rPr lang="en-US" dirty="0" smtClean="0"/>
              <a:t> Surveyor normally examines following aspects:</a:t>
            </a:r>
          </a:p>
          <a:p>
            <a:pPr algn="l" rtl="0"/>
            <a:r>
              <a:rPr lang="en-US" dirty="0" smtClean="0"/>
              <a:t> Condition of underwater hull</a:t>
            </a:r>
          </a:p>
          <a:p>
            <a:pPr algn="l" rtl="0"/>
            <a:r>
              <a:rPr lang="en-US" dirty="0" smtClean="0"/>
              <a:t>Integrity of hull openings</a:t>
            </a:r>
          </a:p>
          <a:p>
            <a:pPr algn="l" rtl="0"/>
            <a:r>
              <a:rPr lang="en-US" dirty="0" smtClean="0"/>
              <a:t>Conditions of rudders and stabilizers</a:t>
            </a:r>
          </a:p>
          <a:p>
            <a:pPr algn="l" rtl="0"/>
            <a:r>
              <a:rPr lang="en-US" dirty="0" smtClean="0"/>
              <a:t>Anchors and chains</a:t>
            </a:r>
          </a:p>
          <a:p>
            <a:pPr algn="l" rtl="0">
              <a:buNone/>
            </a:pPr>
            <a:r>
              <a:rPr lang="en-US" dirty="0" smtClean="0"/>
              <a:t> </a:t>
            </a:r>
          </a:p>
          <a:p>
            <a:pPr algn="l" rtl="0">
              <a:buNone/>
            </a:pPr>
            <a:r>
              <a:rPr lang="en-US" sz="2900" b="1" dirty="0" smtClean="0"/>
              <a:t>Additional surveys</a:t>
            </a:r>
            <a:endParaRPr lang="en-US" sz="2900" dirty="0" smtClean="0"/>
          </a:p>
          <a:p>
            <a:pPr algn="l" rtl="0"/>
            <a:r>
              <a:rPr lang="en-US" dirty="0" smtClean="0"/>
              <a:t> When vessel is grounded, collided, damaged due to fire or any accident.</a:t>
            </a:r>
          </a:p>
          <a:p>
            <a:pPr algn="l" rtl="0"/>
            <a:r>
              <a:rPr lang="en-US" dirty="0" smtClean="0"/>
              <a:t> Major repairs or modifications done</a:t>
            </a:r>
          </a:p>
          <a:p>
            <a:pPr algn="l" rtl="0"/>
            <a:r>
              <a:rPr lang="en-US" dirty="0" smtClean="0"/>
              <a:t> Issue of endorsements or exemption certificates</a:t>
            </a:r>
          </a:p>
          <a:p>
            <a:pPr algn="l" rtl="0">
              <a:buNone/>
            </a:pPr>
            <a:r>
              <a:rPr lang="en-US" dirty="0" smtClean="0"/>
              <a:t> </a:t>
            </a:r>
          </a:p>
          <a:p>
            <a:pPr algn="l" rtl="0">
              <a:buNone/>
            </a:pPr>
            <a:r>
              <a:rPr lang="en-US" b="1" dirty="0" smtClean="0"/>
              <a:t>Other statutory surveys as per SOLAS, MARPOL, Load line etc. if required:</a:t>
            </a:r>
            <a:endParaRPr lang="en-US" dirty="0" smtClean="0"/>
          </a:p>
          <a:p>
            <a:pPr algn="l" rtl="0"/>
            <a:r>
              <a:rPr lang="en-US" dirty="0" smtClean="0"/>
              <a:t> Annual survey</a:t>
            </a:r>
          </a:p>
          <a:p>
            <a:pPr algn="l" rtl="0"/>
            <a:r>
              <a:rPr lang="en-US" dirty="0" smtClean="0"/>
              <a:t> Intermediate survey</a:t>
            </a:r>
          </a:p>
          <a:p>
            <a:pPr algn="l" rtl="0"/>
            <a:r>
              <a:rPr lang="en-US" dirty="0" smtClean="0"/>
              <a:t> Renewal survey.</a:t>
            </a:r>
          </a:p>
          <a:p>
            <a:pPr algn="l"/>
            <a:endParaRPr lang="fa-IR"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Dry docking with full cargo onboard</a:t>
            </a:r>
            <a:endParaRPr lang="fa-IR" dirty="0">
              <a:solidFill>
                <a:schemeClr val="tx1"/>
              </a:solidFill>
            </a:endParaRPr>
          </a:p>
        </p:txBody>
      </p:sp>
      <p:sp>
        <p:nvSpPr>
          <p:cNvPr id="3" name="Content Placeholder 2"/>
          <p:cNvSpPr>
            <a:spLocks noGrp="1"/>
          </p:cNvSpPr>
          <p:nvPr>
            <p:ph sz="quarter" idx="1"/>
          </p:nvPr>
        </p:nvSpPr>
        <p:spPr>
          <a:xfrm>
            <a:off x="301752" y="1447800"/>
            <a:ext cx="8503920" cy="5102352"/>
          </a:xfrm>
        </p:spPr>
        <p:txBody>
          <a:bodyPr>
            <a:normAutofit fontScale="77500" lnSpcReduction="20000"/>
          </a:bodyPr>
          <a:lstStyle/>
          <a:p>
            <a:pPr algn="just" rtl="0">
              <a:buNone/>
            </a:pPr>
            <a:r>
              <a:rPr lang="en-US" b="1" dirty="0" smtClean="0"/>
              <a:t>Actions to be taken before entering:</a:t>
            </a:r>
          </a:p>
          <a:p>
            <a:pPr algn="just" rtl="0">
              <a:buNone/>
            </a:pPr>
            <a:endParaRPr lang="en-US" b="1" dirty="0" smtClean="0"/>
          </a:p>
          <a:p>
            <a:pPr algn="just" rtl="0">
              <a:lnSpc>
                <a:spcPct val="120000"/>
              </a:lnSpc>
            </a:pPr>
            <a:r>
              <a:rPr lang="en-US" dirty="0" smtClean="0"/>
              <a:t>Press up the DB tanks beneath the holds.</a:t>
            </a:r>
          </a:p>
          <a:p>
            <a:pPr algn="just" rtl="0">
              <a:lnSpc>
                <a:spcPct val="120000"/>
              </a:lnSpc>
            </a:pPr>
            <a:r>
              <a:rPr lang="en-US" dirty="0" smtClean="0"/>
              <a:t>Distribute the weight of the cargo evenly over the inner bottom.</a:t>
            </a:r>
          </a:p>
          <a:p>
            <a:pPr algn="just" rtl="0">
              <a:lnSpc>
                <a:spcPct val="120000"/>
              </a:lnSpc>
            </a:pPr>
            <a:r>
              <a:rPr lang="en-US" dirty="0" smtClean="0"/>
              <a:t>Avoid local loading</a:t>
            </a:r>
          </a:p>
          <a:p>
            <a:pPr algn="just" rtl="0">
              <a:lnSpc>
                <a:spcPct val="120000"/>
              </a:lnSpc>
            </a:pPr>
            <a:r>
              <a:rPr lang="en-US" dirty="0" smtClean="0"/>
              <a:t>Inform yard about cargo's characteristics, cargo plan and weight distribution in respective holds.</a:t>
            </a:r>
          </a:p>
          <a:p>
            <a:pPr algn="just" rtl="0">
              <a:lnSpc>
                <a:spcPct val="120000"/>
              </a:lnSpc>
            </a:pPr>
            <a:r>
              <a:rPr lang="en-US" dirty="0" smtClean="0"/>
              <a:t>All cargoes onboard properly lashed, secured.</a:t>
            </a:r>
          </a:p>
          <a:p>
            <a:pPr algn="just" rtl="0">
              <a:lnSpc>
                <a:spcPct val="120000"/>
              </a:lnSpc>
            </a:pPr>
            <a:r>
              <a:rPr lang="en-US" dirty="0" smtClean="0"/>
              <a:t>Communicate with yard with respect to extra shores or keel/bilge blocks.</a:t>
            </a:r>
          </a:p>
          <a:p>
            <a:pPr algn="just" rtl="0">
              <a:lnSpc>
                <a:spcPct val="120000"/>
              </a:lnSpc>
            </a:pPr>
            <a:r>
              <a:rPr lang="en-US" dirty="0" smtClean="0"/>
              <a:t>Vessel upright, minimize free surface effect, adequate stability, trimmed as per yard's requirement.</a:t>
            </a:r>
          </a:p>
          <a:p>
            <a:pPr algn="just" rtl="0">
              <a:lnSpc>
                <a:spcPct val="120000"/>
              </a:lnSpc>
            </a:pPr>
            <a:r>
              <a:rPr lang="en-US" dirty="0" smtClean="0"/>
              <a:t>Stand-by and prepare fire fighting equipments for repair and adjacent areas.</a:t>
            </a:r>
          </a:p>
          <a:p>
            <a:pPr algn="just">
              <a:lnSpc>
                <a:spcPct val="150000"/>
              </a:lnSpc>
            </a:pPr>
            <a:endParaRPr lang="fa-I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3487</TotalTime>
  <Words>15186</Words>
  <Application>Microsoft Office PowerPoint</Application>
  <PresentationFormat>On-screen Show (4:3)</PresentationFormat>
  <Paragraphs>1939</Paragraphs>
  <Slides>177</Slides>
  <Notes>94</Notes>
  <HiddenSlides>0</HiddenSlides>
  <MMClips>0</MMClips>
  <ScaleCrop>false</ScaleCrop>
  <HeadingPairs>
    <vt:vector size="4" baseType="variant">
      <vt:variant>
        <vt:lpstr>Theme</vt:lpstr>
      </vt:variant>
      <vt:variant>
        <vt:i4>1</vt:i4>
      </vt:variant>
      <vt:variant>
        <vt:lpstr>Slide Titles</vt:lpstr>
      </vt:variant>
      <vt:variant>
        <vt:i4>177</vt:i4>
      </vt:variant>
    </vt:vector>
  </HeadingPairs>
  <TitlesOfParts>
    <vt:vector size="178" baseType="lpstr">
      <vt:lpstr>Civic</vt:lpstr>
      <vt:lpstr>SOLAS  Amendments</vt:lpstr>
      <vt:lpstr>AMENDMENTS TO MARPOL ANNEX I  MARPOL</vt:lpstr>
      <vt:lpstr>2013 Amendments to ISM code </vt:lpstr>
      <vt:lpstr>Amendments to the international regulations  for preventing collisions at sea, 1972</vt:lpstr>
      <vt:lpstr>New amendments to MARPOL Annex V</vt:lpstr>
      <vt:lpstr>New amendments to MARPOL Annex V</vt:lpstr>
      <vt:lpstr>New amendments to MARPOL Annex V</vt:lpstr>
      <vt:lpstr> New amendments to MARPOL Annex V  predefined conditions, until 31 December 2015</vt:lpstr>
      <vt:lpstr>New amendments to MARPOL Annex V</vt:lpstr>
      <vt:lpstr>Slide 10</vt:lpstr>
      <vt:lpstr>Slide 11</vt:lpstr>
      <vt:lpstr>      Pollution prevention – documents required for ships </vt:lpstr>
      <vt:lpstr>Pollution prevention – documents required for ships</vt:lpstr>
      <vt:lpstr>Pollution prevention – documents required for ships</vt:lpstr>
      <vt:lpstr>Noxious liquid substances in bulk </vt:lpstr>
      <vt:lpstr>Packaged harmful substances </vt:lpstr>
      <vt:lpstr>Sewage </vt:lpstr>
      <vt:lpstr>Garbage</vt:lpstr>
      <vt:lpstr>Insurance</vt:lpstr>
      <vt:lpstr>       A storm is heading your way, what are you going to do?</vt:lpstr>
      <vt:lpstr>  Crew missing before sailing </vt:lpstr>
      <vt:lpstr>             Crew complaints </vt:lpstr>
      <vt:lpstr>        Damage in FO tank as a result of grounding </vt:lpstr>
      <vt:lpstr>        Damage in FO tank as a result of grounding </vt:lpstr>
      <vt:lpstr>Lower lifeboat in heavy weather condition </vt:lpstr>
      <vt:lpstr>Lower lifeboat in heavy weather condition </vt:lpstr>
      <vt:lpstr>PRINCIPLES OF FIRE PROTECTION ONBOARD </vt:lpstr>
      <vt:lpstr>Discharge Engine Room bilge </vt:lpstr>
      <vt:lpstr>Fire regulations</vt:lpstr>
      <vt:lpstr>Annex VI : Prevention of  Air Pollution from Ships  </vt:lpstr>
      <vt:lpstr>Annex VI : Prevention of  Air Pollution from Ships  </vt:lpstr>
      <vt:lpstr>Discharge of oil as per Annex-1 </vt:lpstr>
      <vt:lpstr>Danger message as per SOLAS, CH-V, Reg-31 </vt:lpstr>
      <vt:lpstr>OIL RECORD BOOK </vt:lpstr>
      <vt:lpstr>SOPEP  Contents </vt:lpstr>
      <vt:lpstr>Master standing order Calling master as per STCW-95 </vt:lpstr>
      <vt:lpstr>STCW Requirement   chief officer Responsibilities </vt:lpstr>
      <vt:lpstr>Preparation for anchoring </vt:lpstr>
      <vt:lpstr>Choice of anchorage various factors </vt:lpstr>
      <vt:lpstr>Amount of cable to use several factors</vt:lpstr>
      <vt:lpstr>Cares of Anchors Chain </vt:lpstr>
      <vt:lpstr>Towing INITIAL ACTIONS BY MASTER </vt:lpstr>
      <vt:lpstr>Towing SECONDARY ACTIONS  </vt:lpstr>
      <vt:lpstr>Towing FACTORS TO TAKE WHILE NEGOTIATING   </vt:lpstr>
      <vt:lpstr>TRS - actions</vt:lpstr>
      <vt:lpstr>Actions in a TRS </vt:lpstr>
      <vt:lpstr>Actions in a TRS </vt:lpstr>
      <vt:lpstr>Actions in a TRS </vt:lpstr>
      <vt:lpstr>Master's obligations in a TRS</vt:lpstr>
      <vt:lpstr>Master's obligations in a TRS</vt:lpstr>
      <vt:lpstr>You are going to Singapore trough south china sea, a TRS coming from east of the Philippine and two days remain to reach meeting point , action </vt:lpstr>
      <vt:lpstr>Alteration of course in heavy weather </vt:lpstr>
      <vt:lpstr>BAD WEATHER MANEUVERS </vt:lpstr>
      <vt:lpstr>Synchronized rolling</vt:lpstr>
      <vt:lpstr>Synchronized rolling</vt:lpstr>
      <vt:lpstr>Synchronized rolling</vt:lpstr>
      <vt:lpstr>    Use of oil in bad weather</vt:lpstr>
      <vt:lpstr>Use of oil in bad weather</vt:lpstr>
      <vt:lpstr>Onboard preparations and proceeding for search and rescue</vt:lpstr>
      <vt:lpstr>Upon receiving a distress alert 30 miles off </vt:lpstr>
      <vt:lpstr>Upon receiving a distress alert 30 miles off </vt:lpstr>
      <vt:lpstr>Onboard preparations and proceeding for search and rescue</vt:lpstr>
      <vt:lpstr>Rescuing survivors in water </vt:lpstr>
      <vt:lpstr>When master is not obliged to assist </vt:lpstr>
      <vt:lpstr>Common Law</vt:lpstr>
      <vt:lpstr>A carrier is not protected by common law exceptions, if: </vt:lpstr>
      <vt:lpstr>Arbitrators</vt:lpstr>
      <vt:lpstr>PORT OF REFUGE</vt:lpstr>
      <vt:lpstr>PORT OF REFUGE</vt:lpstr>
      <vt:lpstr>PORT OF REFUGE</vt:lpstr>
      <vt:lpstr>PORT OF REFUGE</vt:lpstr>
      <vt:lpstr>Stowaways onboard </vt:lpstr>
      <vt:lpstr>Voyage Charter</vt:lpstr>
      <vt:lpstr>Time Charter</vt:lpstr>
      <vt:lpstr>P &amp; I Clubs</vt:lpstr>
      <vt:lpstr>P &amp; I Clubs</vt:lpstr>
      <vt:lpstr>P &amp; I Clubs</vt:lpstr>
      <vt:lpstr>P &amp; I Clubs</vt:lpstr>
      <vt:lpstr>Marking of IMO number </vt:lpstr>
      <vt:lpstr>Take over command as a master </vt:lpstr>
      <vt:lpstr>Take over command as a master </vt:lpstr>
      <vt:lpstr>MASTER'S STANDING ORDER</vt:lpstr>
      <vt:lpstr>MASTER'S STANDING ORDER</vt:lpstr>
      <vt:lpstr>MASTER'S STANDING ORDER</vt:lpstr>
      <vt:lpstr>MASTER'S STANDING ORDER</vt:lpstr>
      <vt:lpstr>Lashing of heavy lift container parted </vt:lpstr>
      <vt:lpstr>Additional requirement for construction and equipment for safe carriage of dangerous goods regarding</vt:lpstr>
      <vt:lpstr>Cargo Care Actions in heavy weather </vt:lpstr>
      <vt:lpstr>Actions when cargo shifted </vt:lpstr>
      <vt:lpstr>FUMIGATION</vt:lpstr>
      <vt:lpstr>FUMIGATION</vt:lpstr>
      <vt:lpstr>LOADING IMDG CONTAINERS </vt:lpstr>
      <vt:lpstr>Risk assessment </vt:lpstr>
      <vt:lpstr>Risk assessment </vt:lpstr>
      <vt:lpstr>Dry docking with full cargo onboard</vt:lpstr>
      <vt:lpstr>Dry Docking</vt:lpstr>
      <vt:lpstr>Dry Docking</vt:lpstr>
      <vt:lpstr>Survey During Dry Docking</vt:lpstr>
      <vt:lpstr>Dry docking with full cargo onboard</vt:lpstr>
      <vt:lpstr>Dry docking with full cargo onboard</vt:lpstr>
      <vt:lpstr>Refloating in dry dock</vt:lpstr>
      <vt:lpstr>Refloating in dry dock</vt:lpstr>
      <vt:lpstr>Precautions before proceeding to ice zone </vt:lpstr>
      <vt:lpstr>Roles of classification societies</vt:lpstr>
      <vt:lpstr>HARMONIZED SYSTEM OF SURVEY AND CERTIFICATION </vt:lpstr>
      <vt:lpstr>Certificates related to HSSC </vt:lpstr>
      <vt:lpstr>SOLAS  Certificates </vt:lpstr>
      <vt:lpstr>Load line certificate </vt:lpstr>
      <vt:lpstr>Preparation for load line survey </vt:lpstr>
      <vt:lpstr>Preparation for safety construction survey </vt:lpstr>
      <vt:lpstr>Anchor certificate </vt:lpstr>
      <vt:lpstr>Cargo ship safety radio certificate </vt:lpstr>
      <vt:lpstr>IOPP  Certificate </vt:lpstr>
      <vt:lpstr>ENHANCED SPECIAL SURVEY </vt:lpstr>
      <vt:lpstr>IN WATER SURVEY </vt:lpstr>
      <vt:lpstr>Flag state control </vt:lpstr>
      <vt:lpstr>Port state control </vt:lpstr>
      <vt:lpstr>PREPARATION FOR RESTRICTED , VISIBILITY STCW requirement</vt:lpstr>
      <vt:lpstr>when Main ENG fails on English channel </vt:lpstr>
      <vt:lpstr>Emergency Wreck Buoys </vt:lpstr>
      <vt:lpstr>MASTER HANDING OVER/TAKING OVER</vt:lpstr>
      <vt:lpstr>MASTER HANDING OVER/TAKING OVER</vt:lpstr>
      <vt:lpstr>Action when drugs are found onboard</vt:lpstr>
      <vt:lpstr>Action when drugs are found onboard</vt:lpstr>
      <vt:lpstr>loading Bitumen in drums</vt:lpstr>
      <vt:lpstr>Loading steel product  light rain, rusty product, mechanical damage apparent</vt:lpstr>
      <vt:lpstr>Loading steel product  light rain, rusty product, mechanical damage apparent</vt:lpstr>
      <vt:lpstr>Loading steel product  light rain, rusty product, mechanical damage apparent</vt:lpstr>
      <vt:lpstr>Carriage of Nickel Ore Cargoes Cargo Information</vt:lpstr>
      <vt:lpstr> Carriage of Nickel Ore Cargoes Master’s Obligations </vt:lpstr>
      <vt:lpstr> Carriage of Nickel Ore Cargoes Shipper’s Obligations </vt:lpstr>
      <vt:lpstr> Carriage of Nickel Ore Cargoes Advice to Master </vt:lpstr>
      <vt:lpstr>UCP 500/600</vt:lpstr>
      <vt:lpstr>Refusal to sign bill of lading</vt:lpstr>
      <vt:lpstr>Refusal to sign bill of lading</vt:lpstr>
      <vt:lpstr>The scope of P &amp; I Club covers  </vt:lpstr>
      <vt:lpstr>CO2 Room Inspections and tests required as per Iranian Flag State Administration </vt:lpstr>
      <vt:lpstr>VDR test and Certificate requirements</vt:lpstr>
      <vt:lpstr>Receiving Bunker</vt:lpstr>
      <vt:lpstr>C / OFF Reports missing of a crew at 08 : 30 hrs. Stating that he was last seen at 23 : 00 hrs. ( Last night ) . explain your action</vt:lpstr>
      <vt:lpstr>C / OFF Reports missing of a crew at 08 : 30 hrs. Stating that he was last seen at 23 : 00 hrs. ( Last night ) . explain your action</vt:lpstr>
      <vt:lpstr>C / OFF Reports missing of a crew at 08 : 30 hrs. Stating that he was last seen at 23 : 00 hrs. ( Last night ) . explain your action</vt:lpstr>
      <vt:lpstr>C/P terms</vt:lpstr>
      <vt:lpstr>C/P terms</vt:lpstr>
      <vt:lpstr>Payment of Freight </vt:lpstr>
      <vt:lpstr>Signing bills of lading</vt:lpstr>
      <vt:lpstr>Situations when master must not sign B/L as presented by charterer</vt:lpstr>
      <vt:lpstr>You are departure from bandar abbas and suppose to drop anchor in khore fakkan explain your action?</vt:lpstr>
      <vt:lpstr>Your SAFCON certificate is expired what is your action, do you sail with v/l?</vt:lpstr>
      <vt:lpstr>Entries in the Oil Record Book  </vt:lpstr>
      <vt:lpstr>Smoke from no.3 hold, action</vt:lpstr>
      <vt:lpstr>3rd party liability by P&amp;I?</vt:lpstr>
      <vt:lpstr>During loading sugar while berthed, chief/off inform you that there is water inside one of the bilges and the water level is increasing.  What is the reason and what is your action? </vt:lpstr>
      <vt:lpstr>What is the difference between Demise Charter and Bareboat Charter?</vt:lpstr>
      <vt:lpstr>What will be your action if you come to know that the supplied bunker is contaminated?</vt:lpstr>
      <vt:lpstr>What is Synchronism? What are the dangers? What to do?</vt:lpstr>
      <vt:lpstr>What is Synchronism? What are the dangers? What to do?</vt:lpstr>
      <vt:lpstr>SOPEP  (Shipboard Oil Pollution Emergency Plan)</vt:lpstr>
      <vt:lpstr>Note protest to be issued after… </vt:lpstr>
      <vt:lpstr>When to send a letter of protest</vt:lpstr>
      <vt:lpstr>Notice of Claims clause</vt:lpstr>
      <vt:lpstr>Tender Provisions clause</vt:lpstr>
      <vt:lpstr>Duty of Assured (Sue and Labour)</vt:lpstr>
      <vt:lpstr>Waiver Clause</vt:lpstr>
      <vt:lpstr>Special  Compensation</vt:lpstr>
      <vt:lpstr>Receiving  voy instruction, action: </vt:lpstr>
      <vt:lpstr>Speed log / Radar fails, what to do? </vt:lpstr>
      <vt:lpstr>Bulk cargo ,  Grain loading: no stowage factor given: owner instruct shore figure and clean BL: </vt:lpstr>
      <vt:lpstr>Voy instruction to load general cargo:</vt:lpstr>
      <vt:lpstr>Nickel ore:</vt:lpstr>
      <vt:lpstr>How to check ENG Department: </vt:lpstr>
      <vt:lpstr>How to implement SMS: </vt:lpstr>
      <vt:lpstr>Alongside, a patch of oil around your ship, action? </vt:lpstr>
      <vt:lpstr>Crew document: </vt:lpstr>
      <vt:lpstr>Taking over as a master: </vt:lpstr>
      <vt:lpstr>Survey and certificate: </vt:lpstr>
      <vt:lpstr>What is ITF?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Pollution prevention – documents required for ships </dc:title>
  <dc:creator/>
  <cp:lastModifiedBy>master</cp:lastModifiedBy>
  <cp:revision>271</cp:revision>
  <dcterms:created xsi:type="dcterms:W3CDTF">2006-08-16T00:00:00Z</dcterms:created>
  <dcterms:modified xsi:type="dcterms:W3CDTF">2018-05-27T04:18:29Z</dcterms:modified>
</cp:coreProperties>
</file>